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0"/>
  </p:notesMasterIdLst>
  <p:sldIdLst>
    <p:sldId id="256" r:id="rId2"/>
    <p:sldId id="259" r:id="rId3"/>
    <p:sldId id="289" r:id="rId4"/>
    <p:sldId id="262" r:id="rId5"/>
    <p:sldId id="258" r:id="rId6"/>
    <p:sldId id="290" r:id="rId7"/>
    <p:sldId id="257" r:id="rId8"/>
    <p:sldId id="267" r:id="rId9"/>
    <p:sldId id="287" r:id="rId10"/>
    <p:sldId id="260" r:id="rId11"/>
    <p:sldId id="268" r:id="rId12"/>
    <p:sldId id="263" r:id="rId13"/>
    <p:sldId id="264" r:id="rId14"/>
    <p:sldId id="286" r:id="rId15"/>
    <p:sldId id="288" r:id="rId16"/>
    <p:sldId id="292" r:id="rId17"/>
    <p:sldId id="291" r:id="rId18"/>
    <p:sldId id="285" r:id="rId1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ExtraBold" panose="00000900000000000000" pitchFamily="2" charset="0"/>
      <p:bold r:id="rId25"/>
      <p:boldItalic r:id="rId26"/>
    </p:embeddedFont>
    <p:embeddedFont>
      <p:font typeface="Montserrat ExtraLight" panose="000003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F273AF-7861-4642-98EB-60B3BDFA1C75}">
  <a:tblStyle styleId="{F9F273AF-7861-4642-98EB-60B3BDFA1C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545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6DBC9F5B-03AD-62BE-102E-05EF38E06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>
            <a:extLst>
              <a:ext uri="{FF2B5EF4-FFF2-40B4-BE49-F238E27FC236}">
                <a16:creationId xmlns:a16="http://schemas.microsoft.com/office/drawing/2014/main" id="{6F0BFEB9-45C7-1412-BDF1-9F5D93E099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>
            <a:extLst>
              <a:ext uri="{FF2B5EF4-FFF2-40B4-BE49-F238E27FC236}">
                <a16:creationId xmlns:a16="http://schemas.microsoft.com/office/drawing/2014/main" id="{829A4BBC-31A6-4BB0-1DFC-6AA4353F18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606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4D08AFEE-104C-CC12-F936-B6BAC3A60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>
            <a:extLst>
              <a:ext uri="{FF2B5EF4-FFF2-40B4-BE49-F238E27FC236}">
                <a16:creationId xmlns:a16="http://schemas.microsoft.com/office/drawing/2014/main" id="{2A879CCC-C5E5-A152-0B0C-F5A9A33F0C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>
            <a:extLst>
              <a:ext uri="{FF2B5EF4-FFF2-40B4-BE49-F238E27FC236}">
                <a16:creationId xmlns:a16="http://schemas.microsoft.com/office/drawing/2014/main" id="{0D12B61F-63AF-C581-8F09-6C4BF066E8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527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71C6AFF1-8F4E-72AD-055D-C549AAB10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>
            <a:extLst>
              <a:ext uri="{FF2B5EF4-FFF2-40B4-BE49-F238E27FC236}">
                <a16:creationId xmlns:a16="http://schemas.microsoft.com/office/drawing/2014/main" id="{9FF5C44D-E2CC-1BF4-AD6C-9840F6D3B2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>
            <a:extLst>
              <a:ext uri="{FF2B5EF4-FFF2-40B4-BE49-F238E27FC236}">
                <a16:creationId xmlns:a16="http://schemas.microsoft.com/office/drawing/2014/main" id="{857A5149-E0C0-D5D4-E9FC-A95D0AAA23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820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E5C0A653-BA52-6930-1F8F-3B38A9F61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>
            <a:extLst>
              <a:ext uri="{FF2B5EF4-FFF2-40B4-BE49-F238E27FC236}">
                <a16:creationId xmlns:a16="http://schemas.microsoft.com/office/drawing/2014/main" id="{8A6BD22F-7FA9-87B9-677B-499A80A5A6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>
            <a:extLst>
              <a:ext uri="{FF2B5EF4-FFF2-40B4-BE49-F238E27FC236}">
                <a16:creationId xmlns:a16="http://schemas.microsoft.com/office/drawing/2014/main" id="{128F82DE-B6B7-1F8B-41B6-872C99B1B8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129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>
          <a:extLst>
            <a:ext uri="{FF2B5EF4-FFF2-40B4-BE49-F238E27FC236}">
              <a16:creationId xmlns:a16="http://schemas.microsoft.com/office/drawing/2014/main" id="{260C9467-498D-B333-8A56-EDA36BC77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>
            <a:extLst>
              <a:ext uri="{FF2B5EF4-FFF2-40B4-BE49-F238E27FC236}">
                <a16:creationId xmlns:a16="http://schemas.microsoft.com/office/drawing/2014/main" id="{3488E8B0-B7FB-D113-EE3A-44027303AF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>
            <a:extLst>
              <a:ext uri="{FF2B5EF4-FFF2-40B4-BE49-F238E27FC236}">
                <a16:creationId xmlns:a16="http://schemas.microsoft.com/office/drawing/2014/main" id="{C4489573-E62D-31B4-CFEC-8B11327C49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358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>
          <a:extLst>
            <a:ext uri="{FF2B5EF4-FFF2-40B4-BE49-F238E27FC236}">
              <a16:creationId xmlns:a16="http://schemas.microsoft.com/office/drawing/2014/main" id="{112A7098-569B-88D2-2E1D-DE4DDB367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>
            <a:extLst>
              <a:ext uri="{FF2B5EF4-FFF2-40B4-BE49-F238E27FC236}">
                <a16:creationId xmlns:a16="http://schemas.microsoft.com/office/drawing/2014/main" id="{9DB036AA-9880-AEAE-7D93-01D565F5DE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>
            <a:extLst>
              <a:ext uri="{FF2B5EF4-FFF2-40B4-BE49-F238E27FC236}">
                <a16:creationId xmlns:a16="http://schemas.microsoft.com/office/drawing/2014/main" id="{A57F9D89-3868-C022-CD9B-F0C80D306B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13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9" r:id="rId12"/>
    <p:sldLayoutId id="214748367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keeee/Ekonometrika_ECM/blob/main/code%20ECM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182533" y="2408990"/>
            <a:ext cx="6778934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Analisis</a:t>
            </a:r>
            <a:r>
              <a:rPr lang="en-US" sz="2800" dirty="0"/>
              <a:t> </a:t>
            </a:r>
            <a:r>
              <a:rPr lang="en-US" sz="2800" dirty="0" err="1"/>
              <a:t>Pengaruh</a:t>
            </a:r>
            <a:r>
              <a:rPr lang="en-US" sz="2800" dirty="0"/>
              <a:t> </a:t>
            </a:r>
            <a:r>
              <a:rPr lang="en-US" sz="2800" dirty="0" err="1"/>
              <a:t>Pertumbuhan</a:t>
            </a:r>
            <a:r>
              <a:rPr lang="en-US" sz="2800" dirty="0"/>
              <a:t> Ekonomi </a:t>
            </a:r>
            <a:r>
              <a:rPr lang="en-US" sz="2800" dirty="0" err="1"/>
              <a:t>terhadap</a:t>
            </a:r>
            <a:r>
              <a:rPr lang="en-US" sz="2800" dirty="0"/>
              <a:t> </a:t>
            </a:r>
            <a:r>
              <a:rPr lang="en-US" sz="2800" dirty="0" err="1"/>
              <a:t>Inflasi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Error Correction Model (ECM)</a:t>
            </a:r>
            <a:endParaRPr lang="en-US" sz="166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4557174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Rike Anindhita - 3322600001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1852863" y="3233690"/>
            <a:ext cx="5438274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Dosen Pengampu : </a:t>
            </a:r>
            <a:r>
              <a:rPr lang="en-US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Ronny </a:t>
            </a:r>
            <a:r>
              <a:rPr lang="en-US" sz="1600" b="0" dirty="0" err="1">
                <a:latin typeface="Montserrat ExtraLight"/>
                <a:ea typeface="Montserrat ExtraLight"/>
                <a:cs typeface="Montserrat ExtraLight"/>
                <a:sym typeface="Montserrat ExtraLight"/>
              </a:rPr>
              <a:t>Susetyoko</a:t>
            </a:r>
            <a:r>
              <a:rPr lang="en-US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-US" sz="1600" b="0" dirty="0" err="1">
                <a:latin typeface="Montserrat ExtraLight"/>
                <a:ea typeface="Montserrat ExtraLight"/>
                <a:cs typeface="Montserrat ExtraLight"/>
                <a:sym typeface="Montserrat ExtraLight"/>
              </a:rPr>
              <a:t>S.Si</a:t>
            </a:r>
            <a:r>
              <a:rPr lang="en-US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., </a:t>
            </a:r>
            <a:r>
              <a:rPr lang="en-US" sz="1600" b="0" dirty="0" err="1">
                <a:latin typeface="Montserrat ExtraLight"/>
                <a:ea typeface="Montserrat ExtraLight"/>
                <a:cs typeface="Montserrat ExtraLight"/>
                <a:sym typeface="Montserrat ExtraLight"/>
              </a:rPr>
              <a:t>M.Si</a:t>
            </a:r>
            <a:endParaRPr sz="16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>
            <a:cxnSpLocks/>
          </p:cNvCxnSpPr>
          <p:nvPr/>
        </p:nvCxnSpPr>
        <p:spPr>
          <a:xfrm>
            <a:off x="1182533" y="3053690"/>
            <a:ext cx="677893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EC3B310-C58F-E20C-4657-8843F40EC037}"/>
              </a:ext>
            </a:extLst>
          </p:cNvPr>
          <p:cNvSpPr/>
          <p:nvPr/>
        </p:nvSpPr>
        <p:spPr>
          <a:xfrm>
            <a:off x="325405" y="195957"/>
            <a:ext cx="946506" cy="8696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66C5D-D5F8-FF61-EE22-EB0E19A5E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96" y="290825"/>
            <a:ext cx="665830" cy="6579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8;p40">
            <a:extLst>
              <a:ext uri="{FF2B5EF4-FFF2-40B4-BE49-F238E27FC236}">
                <a16:creationId xmlns:a16="http://schemas.microsoft.com/office/drawing/2014/main" id="{1491DC43-9FD6-AC72-8DD9-4411B9D09D70}"/>
              </a:ext>
            </a:extLst>
          </p:cNvPr>
          <p:cNvSpPr txBox="1">
            <a:spLocks/>
          </p:cNvSpPr>
          <p:nvPr/>
        </p:nvSpPr>
        <p:spPr>
          <a:xfrm>
            <a:off x="349946" y="81481"/>
            <a:ext cx="3256853" cy="712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 err="1">
                <a:solidFill>
                  <a:schemeClr val="accent1"/>
                </a:solidFill>
                <a:latin typeface="Montserrat ExtraBold" panose="00000900000000000000" pitchFamily="2" charset="0"/>
              </a:rPr>
              <a:t>Studi</a:t>
            </a:r>
            <a:r>
              <a:rPr lang="en-US" sz="28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Montserrat ExtraBold" panose="00000900000000000000" pitchFamily="2" charset="0"/>
              </a:rPr>
              <a:t>Kasus</a:t>
            </a:r>
            <a:endParaRPr lang="en-US" sz="2800" dirty="0">
              <a:solidFill>
                <a:schemeClr val="accent1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3" name="Google Shape;172;p39">
            <a:extLst>
              <a:ext uri="{FF2B5EF4-FFF2-40B4-BE49-F238E27FC236}">
                <a16:creationId xmlns:a16="http://schemas.microsoft.com/office/drawing/2014/main" id="{5866249E-656D-1511-3378-DE07C1FDDCEC}"/>
              </a:ext>
            </a:extLst>
          </p:cNvPr>
          <p:cNvCxnSpPr/>
          <p:nvPr/>
        </p:nvCxnSpPr>
        <p:spPr>
          <a:xfrm>
            <a:off x="843799" y="73026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66F8C6-E7EB-ED3F-3024-5FD27E939ABB}"/>
              </a:ext>
            </a:extLst>
          </p:cNvPr>
          <p:cNvSpPr txBox="1"/>
          <p:nvPr/>
        </p:nvSpPr>
        <p:spPr>
          <a:xfrm>
            <a:off x="750924" y="855414"/>
            <a:ext cx="6928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Montserrat ExtraBold" panose="00000900000000000000" pitchFamily="2" charset="0"/>
              </a:rPr>
              <a:t>#Step 2: </a:t>
            </a:r>
            <a:r>
              <a:rPr lang="en-US" dirty="0" err="1">
                <a:solidFill>
                  <a:srgbClr val="92D050"/>
                </a:solidFill>
                <a:latin typeface="Montserrat ExtraBold" panose="00000900000000000000" pitchFamily="2" charset="0"/>
              </a:rPr>
              <a:t>Regresi</a:t>
            </a:r>
            <a:r>
              <a:rPr lang="en-US" dirty="0">
                <a:solidFill>
                  <a:srgbClr val="92D050"/>
                </a:solidFill>
                <a:latin typeface="Montserrat ExtraBold" panose="00000900000000000000" pitchFamily="2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Montserrat ExtraBold" panose="00000900000000000000" pitchFamily="2" charset="0"/>
              </a:rPr>
              <a:t>jangka</a:t>
            </a:r>
            <a:r>
              <a:rPr lang="en-US" dirty="0">
                <a:solidFill>
                  <a:srgbClr val="92D050"/>
                </a:solidFill>
                <a:latin typeface="Montserrat ExtraBold" panose="00000900000000000000" pitchFamily="2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Montserrat ExtraBold" panose="00000900000000000000" pitchFamily="2" charset="0"/>
              </a:rPr>
              <a:t>panjang</a:t>
            </a:r>
            <a:r>
              <a:rPr lang="en-US" dirty="0">
                <a:solidFill>
                  <a:srgbClr val="92D050"/>
                </a:solidFill>
                <a:latin typeface="Montserrat ExtraBold" panose="00000900000000000000" pitchFamily="2" charset="0"/>
              </a:rPr>
              <a:t> dan </a:t>
            </a:r>
            <a:r>
              <a:rPr lang="en-US" dirty="0" err="1">
                <a:solidFill>
                  <a:srgbClr val="92D050"/>
                </a:solidFill>
                <a:latin typeface="Montserrat ExtraBold" panose="00000900000000000000" pitchFamily="2" charset="0"/>
              </a:rPr>
              <a:t>simpan</a:t>
            </a:r>
            <a:r>
              <a:rPr lang="en-US" dirty="0">
                <a:solidFill>
                  <a:srgbClr val="92D050"/>
                </a:solidFill>
                <a:latin typeface="Montserrat ExtraBold" panose="00000900000000000000" pitchFamily="2" charset="0"/>
              </a:rPr>
              <a:t> residual </a:t>
            </a:r>
            <a:r>
              <a:rPr lang="en-US" dirty="0" err="1">
                <a:solidFill>
                  <a:srgbClr val="92D050"/>
                </a:solidFill>
                <a:latin typeface="Montserrat ExtraBold" panose="00000900000000000000" pitchFamily="2" charset="0"/>
              </a:rPr>
              <a:t>sebagai</a:t>
            </a:r>
            <a:r>
              <a:rPr lang="en-US" dirty="0">
                <a:solidFill>
                  <a:srgbClr val="92D050"/>
                </a:solidFill>
                <a:latin typeface="Montserrat ExtraBold" panose="00000900000000000000" pitchFamily="2" charset="0"/>
              </a:rPr>
              <a:t> error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278DD7-ECF6-6D0E-872F-8A90B2BB3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88" y="1288341"/>
            <a:ext cx="6476823" cy="35311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596441" y="217358"/>
            <a:ext cx="5711750" cy="548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Penjelasan Model Regresi Jangka Panjang</a:t>
            </a:r>
            <a:endParaRPr sz="1600" dirty="0"/>
          </a:p>
        </p:txBody>
      </p:sp>
      <p:cxnSp>
        <p:nvCxnSpPr>
          <p:cNvPr id="281" name="Google Shape;281;p50"/>
          <p:cNvCxnSpPr>
            <a:cxnSpLocks/>
          </p:cNvCxnSpPr>
          <p:nvPr/>
        </p:nvCxnSpPr>
        <p:spPr>
          <a:xfrm>
            <a:off x="596441" y="621412"/>
            <a:ext cx="50274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596441" y="795186"/>
            <a:ext cx="7897854" cy="274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600"/>
              </a:spcAft>
            </a:pPr>
            <a:r>
              <a:rPr lang="en-US" sz="1200" b="1" dirty="0" err="1"/>
              <a:t>Pengaruh</a:t>
            </a:r>
            <a:r>
              <a:rPr lang="en-US" sz="1200" b="1" dirty="0"/>
              <a:t> </a:t>
            </a:r>
            <a:r>
              <a:rPr lang="en-US" sz="1200" b="1" dirty="0" err="1"/>
              <a:t>Pertumbuhan</a:t>
            </a:r>
            <a:r>
              <a:rPr lang="en-US" sz="1200" b="1" dirty="0"/>
              <a:t> Ekonomi </a:t>
            </a:r>
            <a:r>
              <a:rPr lang="en-US" sz="1200" b="1" dirty="0" err="1"/>
              <a:t>terhadap</a:t>
            </a:r>
            <a:r>
              <a:rPr lang="en-US" sz="1200" b="1" dirty="0"/>
              <a:t> </a:t>
            </a:r>
            <a:r>
              <a:rPr lang="en-US" sz="1200" b="1" dirty="0" err="1"/>
              <a:t>Inflasi</a:t>
            </a:r>
            <a:r>
              <a:rPr lang="en-US" sz="1200" dirty="0"/>
              <a:t>:</a:t>
            </a:r>
            <a:endParaRPr lang="en-US" sz="1200" dirty="0">
              <a:solidFill>
                <a:schemeClr val="lt1"/>
              </a:solidFill>
            </a:endParaRPr>
          </a:p>
        </p:txBody>
      </p:sp>
      <p:sp>
        <p:nvSpPr>
          <p:cNvPr id="3" name="Google Shape;282;p50">
            <a:extLst>
              <a:ext uri="{FF2B5EF4-FFF2-40B4-BE49-F238E27FC236}">
                <a16:creationId xmlns:a16="http://schemas.microsoft.com/office/drawing/2014/main" id="{D5E9A23F-D688-CCAF-5280-AF053658B14F}"/>
              </a:ext>
            </a:extLst>
          </p:cNvPr>
          <p:cNvSpPr txBox="1">
            <a:spLocks/>
          </p:cNvSpPr>
          <p:nvPr/>
        </p:nvSpPr>
        <p:spPr>
          <a:xfrm>
            <a:off x="772465" y="1081925"/>
            <a:ext cx="6542735" cy="107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bg1"/>
                </a:solidFill>
              </a:rPr>
              <a:t>Regresi</a:t>
            </a:r>
            <a:r>
              <a:rPr lang="en-US" sz="1200" dirty="0">
                <a:solidFill>
                  <a:schemeClr val="bg1"/>
                </a:solidFill>
              </a:rPr>
              <a:t> OLS </a:t>
            </a:r>
            <a:r>
              <a:rPr lang="en-US" sz="1200" dirty="0" err="1">
                <a:solidFill>
                  <a:schemeClr val="bg1"/>
                </a:solidFill>
              </a:rPr>
              <a:t>menunjukkan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pengaruh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negatif</a:t>
            </a:r>
            <a:r>
              <a:rPr lang="en-US" sz="1200" dirty="0">
                <a:solidFill>
                  <a:schemeClr val="bg1"/>
                </a:solidFill>
              </a:rPr>
              <a:t> yang </a:t>
            </a:r>
            <a:r>
              <a:rPr lang="en-US" sz="1200" dirty="0" err="1">
                <a:solidFill>
                  <a:schemeClr val="bg1"/>
                </a:solidFill>
              </a:rPr>
              <a:t>signifikan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antara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pertumbuhan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ekonomi</a:t>
            </a:r>
            <a:r>
              <a:rPr lang="en-US" sz="1200" dirty="0">
                <a:solidFill>
                  <a:schemeClr val="bg1"/>
                </a:solidFill>
              </a:rPr>
              <a:t> dan </a:t>
            </a:r>
            <a:r>
              <a:rPr lang="en-US" sz="1200" dirty="0" err="1">
                <a:solidFill>
                  <a:schemeClr val="bg1"/>
                </a:solidFill>
              </a:rPr>
              <a:t>inflasi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dengan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koefisien</a:t>
            </a:r>
            <a:r>
              <a:rPr lang="en-US" sz="1200" dirty="0">
                <a:solidFill>
                  <a:schemeClr val="bg1"/>
                </a:solidFill>
              </a:rPr>
              <a:t> -2.6546.</a:t>
            </a:r>
          </a:p>
          <a:p>
            <a:pPr marL="171450" indent="-17145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sv-SE" sz="1200" dirty="0">
                <a:solidFill>
                  <a:schemeClr val="bg1"/>
                </a:solidFill>
              </a:rPr>
              <a:t>Setiap peningkatan satu unit dalam pertumbuhan ekonomi menurunkan inflasi sebesar 2.6546 poin.</a:t>
            </a:r>
          </a:p>
        </p:txBody>
      </p:sp>
      <p:sp>
        <p:nvSpPr>
          <p:cNvPr id="5" name="Google Shape;282;p50">
            <a:extLst>
              <a:ext uri="{FF2B5EF4-FFF2-40B4-BE49-F238E27FC236}">
                <a16:creationId xmlns:a16="http://schemas.microsoft.com/office/drawing/2014/main" id="{D79BE113-19BB-BCD1-9370-A98E93458DBD}"/>
              </a:ext>
            </a:extLst>
          </p:cNvPr>
          <p:cNvSpPr txBox="1">
            <a:spLocks/>
          </p:cNvSpPr>
          <p:nvPr/>
        </p:nvSpPr>
        <p:spPr>
          <a:xfrm>
            <a:off x="623073" y="2171415"/>
            <a:ext cx="7897854" cy="274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>
              <a:spcAft>
                <a:spcPts val="1600"/>
              </a:spcAft>
            </a:pPr>
            <a:r>
              <a:rPr lang="en-US" sz="1200" b="1" dirty="0"/>
              <a:t>Model </a:t>
            </a:r>
            <a:r>
              <a:rPr lang="en-US" sz="1200" b="1" dirty="0" err="1"/>
              <a:t>Regresi</a:t>
            </a:r>
            <a:r>
              <a:rPr lang="en-US" sz="1200" dirty="0"/>
              <a:t>:</a:t>
            </a:r>
            <a:endParaRPr lang="en-US" sz="1200" dirty="0">
              <a:solidFill>
                <a:schemeClr val="lt1"/>
              </a:solidFill>
            </a:endParaRPr>
          </a:p>
        </p:txBody>
      </p:sp>
      <p:sp>
        <p:nvSpPr>
          <p:cNvPr id="7" name="Google Shape;282;p50">
            <a:extLst>
              <a:ext uri="{FF2B5EF4-FFF2-40B4-BE49-F238E27FC236}">
                <a16:creationId xmlns:a16="http://schemas.microsoft.com/office/drawing/2014/main" id="{338FC425-AF9A-BF25-0647-FC61A7A5DEC0}"/>
              </a:ext>
            </a:extLst>
          </p:cNvPr>
          <p:cNvSpPr txBox="1">
            <a:spLocks/>
          </p:cNvSpPr>
          <p:nvPr/>
        </p:nvSpPr>
        <p:spPr>
          <a:xfrm>
            <a:off x="816303" y="2445548"/>
            <a:ext cx="7599070" cy="81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it-IT" sz="1200" dirty="0">
                <a:solidFill>
                  <a:schemeClr val="bg1"/>
                </a:solidFill>
              </a:rPr>
              <a:t>Model menjelaskan 59.4% variasi inflasi (R-squared = 0.594).</a:t>
            </a:r>
          </a:p>
          <a:p>
            <a:pPr marL="171450" indent="-17145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</a:rPr>
              <a:t>F-statistic yang </a:t>
            </a:r>
            <a:r>
              <a:rPr lang="en-US" sz="1200" dirty="0" err="1">
                <a:solidFill>
                  <a:schemeClr val="bg1"/>
                </a:solidFill>
              </a:rPr>
              <a:t>tinggi</a:t>
            </a:r>
            <a:r>
              <a:rPr lang="en-US" sz="1200" dirty="0">
                <a:solidFill>
                  <a:schemeClr val="bg1"/>
                </a:solidFill>
              </a:rPr>
              <a:t> (45.35) </a:t>
            </a:r>
            <a:r>
              <a:rPr lang="en-US" sz="1200" dirty="0" err="1">
                <a:solidFill>
                  <a:schemeClr val="bg1"/>
                </a:solidFill>
              </a:rPr>
              <a:t>menunjukkan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bahwa</a:t>
            </a:r>
            <a:r>
              <a:rPr lang="en-US" sz="1200" dirty="0">
                <a:solidFill>
                  <a:schemeClr val="bg1"/>
                </a:solidFill>
              </a:rPr>
              <a:t> model </a:t>
            </a:r>
            <a:r>
              <a:rPr lang="en-US" sz="1200" dirty="0" err="1">
                <a:solidFill>
                  <a:schemeClr val="bg1"/>
                </a:solidFill>
              </a:rPr>
              <a:t>secara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keseluruhan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signifikan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sv-SE" sz="1200" dirty="0">
              <a:solidFill>
                <a:schemeClr val="bg1"/>
              </a:solidFill>
            </a:endParaRPr>
          </a:p>
        </p:txBody>
      </p:sp>
      <p:sp>
        <p:nvSpPr>
          <p:cNvPr id="9" name="Google Shape;282;p50">
            <a:extLst>
              <a:ext uri="{FF2B5EF4-FFF2-40B4-BE49-F238E27FC236}">
                <a16:creationId xmlns:a16="http://schemas.microsoft.com/office/drawing/2014/main" id="{47CC751F-9B1C-BFF7-292D-814AFFD7D282}"/>
              </a:ext>
            </a:extLst>
          </p:cNvPr>
          <p:cNvSpPr txBox="1">
            <a:spLocks/>
          </p:cNvSpPr>
          <p:nvPr/>
        </p:nvSpPr>
        <p:spPr>
          <a:xfrm>
            <a:off x="623073" y="3123838"/>
            <a:ext cx="7897854" cy="274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>
              <a:spcAft>
                <a:spcPts val="1600"/>
              </a:spcAft>
            </a:pPr>
            <a:r>
              <a:rPr lang="en-US" sz="1200" b="1" dirty="0" err="1"/>
              <a:t>Stasioneritas</a:t>
            </a:r>
            <a:r>
              <a:rPr lang="en-US" sz="1200" b="1" dirty="0"/>
              <a:t> Residual (Error Correction Term)</a:t>
            </a:r>
            <a:r>
              <a:rPr lang="en-US" sz="1200" dirty="0"/>
              <a:t>:</a:t>
            </a:r>
            <a:endParaRPr lang="en-US" sz="1200" dirty="0">
              <a:solidFill>
                <a:schemeClr val="lt1"/>
              </a:solidFill>
            </a:endParaRPr>
          </a:p>
        </p:txBody>
      </p:sp>
      <p:sp>
        <p:nvSpPr>
          <p:cNvPr id="11" name="Google Shape;282;p50">
            <a:extLst>
              <a:ext uri="{FF2B5EF4-FFF2-40B4-BE49-F238E27FC236}">
                <a16:creationId xmlns:a16="http://schemas.microsoft.com/office/drawing/2014/main" id="{99543ADB-DB76-D466-1C56-8B3D6C1E9810}"/>
              </a:ext>
            </a:extLst>
          </p:cNvPr>
          <p:cNvSpPr txBox="1">
            <a:spLocks/>
          </p:cNvSpPr>
          <p:nvPr/>
        </p:nvSpPr>
        <p:spPr>
          <a:xfrm>
            <a:off x="772465" y="3406996"/>
            <a:ext cx="759907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</a:rPr>
              <a:t>Uji ADF </a:t>
            </a:r>
            <a:r>
              <a:rPr lang="en-US" sz="1200" dirty="0" err="1">
                <a:solidFill>
                  <a:schemeClr val="bg1"/>
                </a:solidFill>
              </a:rPr>
              <a:t>menunjukkan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bahwa</a:t>
            </a:r>
            <a:r>
              <a:rPr lang="en-US" sz="1200" dirty="0">
                <a:solidFill>
                  <a:schemeClr val="bg1"/>
                </a:solidFill>
              </a:rPr>
              <a:t> residual (ECT) </a:t>
            </a:r>
            <a:r>
              <a:rPr lang="en-US" sz="1200" dirty="0" err="1">
                <a:solidFill>
                  <a:schemeClr val="bg1"/>
                </a:solidFill>
              </a:rPr>
              <a:t>stasioner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dengan</a:t>
            </a:r>
            <a:r>
              <a:rPr lang="en-US" sz="1200" dirty="0">
                <a:solidFill>
                  <a:schemeClr val="bg1"/>
                </a:solidFill>
              </a:rPr>
              <a:t> p-value = 6.05e-05, </a:t>
            </a:r>
            <a:r>
              <a:rPr lang="en-US" sz="1200" dirty="0" err="1">
                <a:solidFill>
                  <a:schemeClr val="bg1"/>
                </a:solidFill>
              </a:rPr>
              <a:t>menandakan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bahwa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hubungan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kointegrasi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antara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inflasi</a:t>
            </a:r>
            <a:r>
              <a:rPr lang="en-US" sz="1200" dirty="0">
                <a:solidFill>
                  <a:schemeClr val="bg1"/>
                </a:solidFill>
              </a:rPr>
              <a:t> dan </a:t>
            </a:r>
            <a:r>
              <a:rPr lang="en-US" sz="1200" dirty="0" err="1">
                <a:solidFill>
                  <a:schemeClr val="bg1"/>
                </a:solidFill>
              </a:rPr>
              <a:t>pertumbuhan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ekonomi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sv-SE" sz="1200" dirty="0">
              <a:solidFill>
                <a:schemeClr val="bg1"/>
              </a:solidFill>
            </a:endParaRPr>
          </a:p>
        </p:txBody>
      </p:sp>
      <p:sp>
        <p:nvSpPr>
          <p:cNvPr id="12" name="Google Shape;282;p50">
            <a:extLst>
              <a:ext uri="{FF2B5EF4-FFF2-40B4-BE49-F238E27FC236}">
                <a16:creationId xmlns:a16="http://schemas.microsoft.com/office/drawing/2014/main" id="{DBD98B0E-78B0-960D-D0F1-79A86A21CA78}"/>
              </a:ext>
            </a:extLst>
          </p:cNvPr>
          <p:cNvSpPr txBox="1">
            <a:spLocks/>
          </p:cNvSpPr>
          <p:nvPr/>
        </p:nvSpPr>
        <p:spPr>
          <a:xfrm>
            <a:off x="596441" y="3924508"/>
            <a:ext cx="7897854" cy="274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>
              <a:spcAft>
                <a:spcPts val="1600"/>
              </a:spcAft>
            </a:pPr>
            <a:r>
              <a:rPr lang="en-US" sz="1200" b="1" dirty="0" err="1"/>
              <a:t>Hubungan</a:t>
            </a:r>
            <a:r>
              <a:rPr lang="en-US" sz="1200" b="1" dirty="0"/>
              <a:t> </a:t>
            </a:r>
            <a:r>
              <a:rPr lang="en-US" sz="1200" b="1" dirty="0" err="1"/>
              <a:t>Jangka</a:t>
            </a:r>
            <a:r>
              <a:rPr lang="en-US" sz="1200" b="1" dirty="0"/>
              <a:t> Panjang</a:t>
            </a:r>
            <a:r>
              <a:rPr lang="en-US" sz="1200" dirty="0"/>
              <a:t>:</a:t>
            </a:r>
            <a:endParaRPr lang="en-US" sz="1200" dirty="0">
              <a:solidFill>
                <a:schemeClr val="lt1"/>
              </a:solidFill>
            </a:endParaRPr>
          </a:p>
        </p:txBody>
      </p:sp>
      <p:sp>
        <p:nvSpPr>
          <p:cNvPr id="13" name="Google Shape;282;p50">
            <a:extLst>
              <a:ext uri="{FF2B5EF4-FFF2-40B4-BE49-F238E27FC236}">
                <a16:creationId xmlns:a16="http://schemas.microsoft.com/office/drawing/2014/main" id="{A734A78E-3388-ACB5-6E78-FEE41DED43D5}"/>
              </a:ext>
            </a:extLst>
          </p:cNvPr>
          <p:cNvSpPr txBox="1">
            <a:spLocks/>
          </p:cNvSpPr>
          <p:nvPr/>
        </p:nvSpPr>
        <p:spPr>
          <a:xfrm>
            <a:off x="745833" y="4207665"/>
            <a:ext cx="759907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</a:rPr>
              <a:t>Hasil uji ADF pada residual </a:t>
            </a:r>
            <a:r>
              <a:rPr lang="en-US" sz="1200" dirty="0" err="1">
                <a:solidFill>
                  <a:schemeClr val="bg1"/>
                </a:solidFill>
              </a:rPr>
              <a:t>mengindikasikan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adanya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hubungan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jangka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panjang</a:t>
            </a:r>
            <a:r>
              <a:rPr lang="en-US" sz="1200" dirty="0">
                <a:solidFill>
                  <a:schemeClr val="bg1"/>
                </a:solidFill>
              </a:rPr>
              <a:t> yang </a:t>
            </a:r>
            <a:r>
              <a:rPr lang="en-US" sz="1200" dirty="0" err="1">
                <a:solidFill>
                  <a:schemeClr val="bg1"/>
                </a:solidFill>
              </a:rPr>
              <a:t>stabil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antara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inflasi</a:t>
            </a:r>
            <a:r>
              <a:rPr lang="en-US" sz="1200" dirty="0">
                <a:solidFill>
                  <a:schemeClr val="bg1"/>
                </a:solidFill>
              </a:rPr>
              <a:t> dan </a:t>
            </a:r>
            <a:r>
              <a:rPr lang="en-US" sz="1200" dirty="0" err="1">
                <a:solidFill>
                  <a:schemeClr val="bg1"/>
                </a:solidFill>
              </a:rPr>
              <a:t>pertumbuhan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ekonomi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sv-SE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24750" y="226916"/>
            <a:ext cx="2567846" cy="548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Studi Kasus</a:t>
            </a:r>
            <a:endParaRPr sz="2800"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924750" y="76923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381B07E-2C86-A25C-48E7-424C42086F26}"/>
              </a:ext>
            </a:extLst>
          </p:cNvPr>
          <p:cNvSpPr txBox="1"/>
          <p:nvPr/>
        </p:nvSpPr>
        <p:spPr>
          <a:xfrm>
            <a:off x="567202" y="964294"/>
            <a:ext cx="3702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Montserrat ExtraBold" panose="00000900000000000000" pitchFamily="2" charset="0"/>
              </a:rPr>
              <a:t>#Step 3: </a:t>
            </a:r>
            <a:r>
              <a:rPr lang="en-US" dirty="0" err="1">
                <a:solidFill>
                  <a:srgbClr val="92D050"/>
                </a:solidFill>
                <a:latin typeface="Montserrat ExtraBold" panose="00000900000000000000" pitchFamily="2" charset="0"/>
              </a:rPr>
              <a:t>Buat</a:t>
            </a:r>
            <a:r>
              <a:rPr lang="en-US" dirty="0">
                <a:solidFill>
                  <a:srgbClr val="92D050"/>
                </a:solidFill>
                <a:latin typeface="Montserrat ExtraBold" panose="00000900000000000000" pitchFamily="2" charset="0"/>
              </a:rPr>
              <a:t> ECM</a:t>
            </a:r>
          </a:p>
          <a:p>
            <a:r>
              <a:rPr lang="en-US" dirty="0">
                <a:solidFill>
                  <a:srgbClr val="92D050"/>
                </a:solidFill>
                <a:latin typeface="Montserrat ExtraBold" panose="00000900000000000000" pitchFamily="2" charset="0"/>
              </a:rPr>
              <a:t>#Step 4: </a:t>
            </a:r>
            <a:r>
              <a:rPr lang="en-US" dirty="0" err="1">
                <a:solidFill>
                  <a:srgbClr val="92D050"/>
                </a:solidFill>
                <a:latin typeface="Montserrat ExtraBold" panose="00000900000000000000" pitchFamily="2" charset="0"/>
              </a:rPr>
              <a:t>Regresi</a:t>
            </a:r>
            <a:r>
              <a:rPr lang="en-US" dirty="0">
                <a:solidFill>
                  <a:srgbClr val="92D050"/>
                </a:solidFill>
                <a:latin typeface="Montserrat ExtraBold" panose="00000900000000000000" pitchFamily="2" charset="0"/>
              </a:rPr>
              <a:t> ECM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DF8868-4047-EA6C-2DDC-64372CFCD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2" y="2048033"/>
            <a:ext cx="4040031" cy="17738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8A19BE-22B2-3310-74C6-E7AFCC550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659" y="1487514"/>
            <a:ext cx="4420709" cy="29980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596476" y="615439"/>
            <a:ext cx="6112005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Penjelasan</a:t>
            </a:r>
            <a:r>
              <a:rPr lang="en-US" dirty="0"/>
              <a:t> Model </a:t>
            </a:r>
            <a:r>
              <a:rPr lang="en-US" dirty="0" err="1"/>
              <a:t>Regresi</a:t>
            </a:r>
            <a:r>
              <a:rPr lang="en-US" dirty="0"/>
              <a:t> ECM</a:t>
            </a:r>
            <a:endParaRPr dirty="0"/>
          </a:p>
        </p:txBody>
      </p:sp>
      <p:cxnSp>
        <p:nvCxnSpPr>
          <p:cNvPr id="234" name="Google Shape;234;p46"/>
          <p:cNvCxnSpPr>
            <a:cxnSpLocks/>
          </p:cNvCxnSpPr>
          <p:nvPr/>
        </p:nvCxnSpPr>
        <p:spPr>
          <a:xfrm>
            <a:off x="596476" y="1144344"/>
            <a:ext cx="5785073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238;p46">
            <a:extLst>
              <a:ext uri="{FF2B5EF4-FFF2-40B4-BE49-F238E27FC236}">
                <a16:creationId xmlns:a16="http://schemas.microsoft.com/office/drawing/2014/main" id="{85FB3578-FD0F-C90D-6B1E-E02416B82230}"/>
              </a:ext>
            </a:extLst>
          </p:cNvPr>
          <p:cNvSpPr txBox="1">
            <a:spLocks/>
          </p:cNvSpPr>
          <p:nvPr/>
        </p:nvSpPr>
        <p:spPr>
          <a:xfrm>
            <a:off x="596477" y="1469135"/>
            <a:ext cx="7950758" cy="315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/>
              <a:t>R-squared</a:t>
            </a:r>
            <a:r>
              <a:rPr lang="en-US" dirty="0"/>
              <a:t>: 0.845, </a:t>
            </a:r>
            <a:r>
              <a:rPr lang="en-US" dirty="0" err="1"/>
              <a:t>menunjukkan</a:t>
            </a:r>
            <a:r>
              <a:rPr lang="en-US" dirty="0"/>
              <a:t> model </a:t>
            </a:r>
            <a:r>
              <a:rPr lang="en-US" dirty="0" err="1"/>
              <a:t>menjelaskan</a:t>
            </a:r>
            <a:r>
              <a:rPr lang="en-US" dirty="0"/>
              <a:t> 84.5% </a:t>
            </a:r>
            <a:r>
              <a:rPr lang="en-US" dirty="0" err="1"/>
              <a:t>variasi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inflasi</a:t>
            </a:r>
            <a:r>
              <a:rPr lang="en-US" dirty="0"/>
              <a:t>.</a:t>
            </a:r>
          </a:p>
          <a:p>
            <a:pPr marL="0" indent="0" algn="l"/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 err="1"/>
              <a:t>Pertumbuhan</a:t>
            </a:r>
            <a:r>
              <a:rPr lang="en-US" b="1" dirty="0"/>
              <a:t> Ekonomi (</a:t>
            </a:r>
            <a:r>
              <a:rPr lang="en-US" b="1" dirty="0" err="1"/>
              <a:t>delta_X</a:t>
            </a:r>
            <a:r>
              <a:rPr lang="en-US" b="1" dirty="0"/>
              <a:t>)</a:t>
            </a:r>
            <a:r>
              <a:rPr lang="en-US" dirty="0"/>
              <a:t>: </a:t>
            </a:r>
            <a:r>
              <a:rPr lang="en-US" dirty="0" err="1"/>
              <a:t>Koefisien</a:t>
            </a:r>
            <a:r>
              <a:rPr lang="en-US" dirty="0"/>
              <a:t> -3.3948, </a:t>
            </a:r>
            <a:r>
              <a:rPr lang="en-US" dirty="0" err="1"/>
              <a:t>pengaruh</a:t>
            </a:r>
            <a:r>
              <a:rPr lang="en-US" dirty="0"/>
              <a:t> </a:t>
            </a:r>
            <a:r>
              <a:rPr lang="en-US" dirty="0" err="1"/>
              <a:t>negatif</a:t>
            </a:r>
            <a:r>
              <a:rPr lang="en-US" dirty="0"/>
              <a:t> </a:t>
            </a:r>
            <a:r>
              <a:rPr lang="en-US" dirty="0" err="1"/>
              <a:t>signifikan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inflasi</a:t>
            </a:r>
            <a:r>
              <a:rPr lang="en-US" dirty="0"/>
              <a:t> (p &lt; 0.001).</a:t>
            </a:r>
          </a:p>
          <a:p>
            <a:pPr marL="0" indent="0" algn="l"/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nn-NO" b="1" dirty="0"/>
              <a:t>Error Correction Term Lag (ECT_lag)</a:t>
            </a:r>
            <a:r>
              <a:rPr lang="nn-NO" dirty="0"/>
              <a:t>: Koefisien -0.8630, pengaruh negatif signifikan, menunjukkan mekanisme koreksi kesalahan jangka panjang (p &lt; 0.001).</a:t>
            </a:r>
          </a:p>
          <a:p>
            <a:pPr marL="0" indent="0" algn="l"/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 err="1"/>
              <a:t>Signifikansi</a:t>
            </a:r>
            <a:r>
              <a:rPr lang="en-US" b="1" dirty="0"/>
              <a:t> Model</a:t>
            </a:r>
            <a:r>
              <a:rPr lang="en-US" dirty="0"/>
              <a:t>: F-statistic 76.36, p &lt; 0.001, model </a:t>
            </a:r>
            <a:r>
              <a:rPr lang="en-US" dirty="0" err="1"/>
              <a:t>signifikan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inflasi</a:t>
            </a:r>
            <a:r>
              <a:rPr lang="en-US" dirty="0"/>
              <a:t> dan </a:t>
            </a:r>
            <a:r>
              <a:rPr lang="en-US" dirty="0" err="1"/>
              <a:t>pertumbuhan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.</a:t>
            </a:r>
          </a:p>
          <a:p>
            <a:pPr marL="0" indent="0" algn="l"/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 err="1"/>
              <a:t>Pemeriksaan</a:t>
            </a:r>
            <a:r>
              <a:rPr lang="en-US" b="1" dirty="0"/>
              <a:t> Residual</a:t>
            </a:r>
            <a:r>
              <a:rPr lang="en-US" dirty="0"/>
              <a:t>: Omnibus Test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residual </a:t>
            </a:r>
            <a:r>
              <a:rPr lang="en-US" dirty="0" err="1"/>
              <a:t>tidak</a:t>
            </a:r>
            <a:r>
              <a:rPr lang="en-US" dirty="0"/>
              <a:t> normal, Durbin-Watson 1.843,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autokorelasi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479114" y="364356"/>
            <a:ext cx="6112005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Persamaan</a:t>
            </a:r>
            <a:r>
              <a:rPr lang="en-US" dirty="0"/>
              <a:t> Model </a:t>
            </a:r>
            <a:r>
              <a:rPr lang="en-US" dirty="0" err="1"/>
              <a:t>Regresi</a:t>
            </a:r>
            <a:r>
              <a:rPr lang="en-US" dirty="0"/>
              <a:t> Dummy</a:t>
            </a:r>
            <a:endParaRPr dirty="0"/>
          </a:p>
        </p:txBody>
      </p:sp>
      <p:cxnSp>
        <p:nvCxnSpPr>
          <p:cNvPr id="234" name="Google Shape;234;p46"/>
          <p:cNvCxnSpPr>
            <a:cxnSpLocks/>
          </p:cNvCxnSpPr>
          <p:nvPr/>
        </p:nvCxnSpPr>
        <p:spPr>
          <a:xfrm>
            <a:off x="479114" y="943852"/>
            <a:ext cx="5966136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7745" y="1095857"/>
            <a:ext cx="7838423" cy="423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l-GR" sz="2000" b="1" dirty="0"/>
              <a:t>Δ</a:t>
            </a:r>
            <a:r>
              <a:rPr lang="en-US" sz="2000" b="1" dirty="0" err="1"/>
              <a:t>Yt</a:t>
            </a:r>
            <a:r>
              <a:rPr lang="en-US" sz="2000" b="1" dirty="0"/>
              <a:t>​ = </a:t>
            </a:r>
            <a:r>
              <a:rPr lang="el-GR" sz="2000" b="1" dirty="0"/>
              <a:t>β0​</a:t>
            </a:r>
            <a:r>
              <a:rPr lang="en-US" sz="2000" b="1" dirty="0"/>
              <a:t> </a:t>
            </a:r>
            <a:r>
              <a:rPr lang="el-GR" sz="2000" b="1" dirty="0"/>
              <a:t>+</a:t>
            </a:r>
            <a:r>
              <a:rPr lang="en-US" sz="2000" b="1" dirty="0"/>
              <a:t> </a:t>
            </a:r>
            <a:r>
              <a:rPr lang="el-GR" sz="2000" b="1" dirty="0"/>
              <a:t>β1​Δ</a:t>
            </a:r>
            <a:r>
              <a:rPr lang="en-US" sz="2000" b="1" dirty="0" err="1"/>
              <a:t>Xt</a:t>
            </a:r>
            <a:r>
              <a:rPr lang="en-US" sz="2000" b="1" dirty="0"/>
              <a:t>​ + </a:t>
            </a:r>
            <a:r>
              <a:rPr lang="el-GR" sz="2000" b="1" dirty="0"/>
              <a:t>β2​</a:t>
            </a:r>
            <a:r>
              <a:rPr lang="en-US" sz="2000" b="1" dirty="0"/>
              <a:t>ECTt−1​ + </a:t>
            </a:r>
            <a:r>
              <a:rPr lang="el-GR" sz="2000" b="1" dirty="0"/>
              <a:t>ϵ</a:t>
            </a:r>
            <a:r>
              <a:rPr lang="en-US" sz="2000" b="1" dirty="0"/>
              <a:t>t​</a:t>
            </a:r>
            <a:endParaRPr sz="2000" b="1" dirty="0">
              <a:solidFill>
                <a:schemeClr val="accent1"/>
              </a:solidFill>
            </a:endParaRPr>
          </a:p>
        </p:txBody>
      </p: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38;p46">
            <a:extLst>
              <a:ext uri="{FF2B5EF4-FFF2-40B4-BE49-F238E27FC236}">
                <a16:creationId xmlns:a16="http://schemas.microsoft.com/office/drawing/2014/main" id="{FE10707F-1984-D184-B6C6-0050401C7404}"/>
              </a:ext>
            </a:extLst>
          </p:cNvPr>
          <p:cNvSpPr txBox="1">
            <a:spLocks/>
          </p:cNvSpPr>
          <p:nvPr/>
        </p:nvSpPr>
        <p:spPr>
          <a:xfrm>
            <a:off x="542403" y="1621235"/>
            <a:ext cx="7950758" cy="192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 algn="l"/>
            <a:r>
              <a:rPr lang="en-US" dirty="0" err="1"/>
              <a:t>Dengan</a:t>
            </a:r>
            <a:r>
              <a:rPr lang="en-US" dirty="0"/>
              <a:t>: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l-GR" dirty="0"/>
              <a:t>Δ</a:t>
            </a:r>
            <a:r>
              <a:rPr lang="en-US" dirty="0" err="1"/>
              <a:t>Yt</a:t>
            </a:r>
            <a:r>
              <a:rPr lang="en-US" dirty="0"/>
              <a:t>​ =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Inflasi</a:t>
            </a:r>
            <a:r>
              <a:rPr lang="en-US" dirty="0"/>
              <a:t> (</a:t>
            </a:r>
            <a:r>
              <a:rPr lang="el-GR" dirty="0"/>
              <a:t>Δ</a:t>
            </a:r>
            <a:r>
              <a:rPr lang="en-US" dirty="0" err="1"/>
              <a:t>Inflasi</a:t>
            </a:r>
            <a:r>
              <a:rPr lang="en-US" dirty="0"/>
              <a:t>)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l-GR" dirty="0"/>
              <a:t>Δ</a:t>
            </a:r>
            <a:r>
              <a:rPr lang="en-US" dirty="0" err="1"/>
              <a:t>Xt</a:t>
            </a:r>
            <a:r>
              <a:rPr lang="en-US" dirty="0"/>
              <a:t>=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Pertumbuhan</a:t>
            </a:r>
            <a:r>
              <a:rPr lang="en-US" dirty="0"/>
              <a:t> Ekonomi (</a:t>
            </a:r>
            <a:r>
              <a:rPr lang="el-GR" dirty="0"/>
              <a:t>Δ</a:t>
            </a:r>
            <a:r>
              <a:rPr lang="en-US" dirty="0" err="1"/>
              <a:t>Pertumbuhan</a:t>
            </a:r>
            <a:r>
              <a:rPr lang="en-US" dirty="0"/>
              <a:t> Ekonomi)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dirty="0"/>
              <a:t>ECTt−1​ = Error Correction Term pada </a:t>
            </a:r>
            <a:r>
              <a:rPr lang="en-US" dirty="0" err="1"/>
              <a:t>periode</a:t>
            </a:r>
            <a:r>
              <a:rPr lang="en-US" dirty="0"/>
              <a:t> </a:t>
            </a:r>
            <a:r>
              <a:rPr lang="en-US" dirty="0" err="1"/>
              <a:t>sebelumnya</a:t>
            </a:r>
            <a:endParaRPr lang="en-US" dirty="0"/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l-GR" dirty="0"/>
              <a:t>β0​ = </a:t>
            </a:r>
            <a:r>
              <a:rPr lang="en-US" dirty="0" err="1"/>
              <a:t>Konstanta</a:t>
            </a:r>
            <a:r>
              <a:rPr lang="en-US" dirty="0"/>
              <a:t> (intercept)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l-GR" dirty="0"/>
              <a:t>β1= </a:t>
            </a:r>
            <a:r>
              <a:rPr lang="en-US" dirty="0" err="1"/>
              <a:t>Koefisien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pertumbuhan</a:t>
            </a:r>
            <a:r>
              <a:rPr lang="en-US" dirty="0"/>
              <a:t> </a:t>
            </a:r>
            <a:r>
              <a:rPr lang="en-US" dirty="0" err="1"/>
              <a:t>ekonomi</a:t>
            </a:r>
            <a:endParaRPr lang="en-US" dirty="0"/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l-GR" dirty="0"/>
              <a:t>β2​ = </a:t>
            </a:r>
            <a:r>
              <a:rPr lang="en-US" dirty="0" err="1"/>
              <a:t>Koefisien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lag ECT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l-GR" dirty="0"/>
              <a:t>ϵ</a:t>
            </a:r>
            <a:r>
              <a:rPr lang="en-US" dirty="0"/>
              <a:t>t= Error term (</a:t>
            </a:r>
            <a:r>
              <a:rPr lang="en-US" dirty="0" err="1"/>
              <a:t>kesalahan</a:t>
            </a:r>
            <a:r>
              <a:rPr lang="en-US" dirty="0"/>
              <a:t> model)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59081-22B9-EFB0-F262-9F702A7FE202}"/>
              </a:ext>
            </a:extLst>
          </p:cNvPr>
          <p:cNvSpPr txBox="1"/>
          <p:nvPr/>
        </p:nvSpPr>
        <p:spPr>
          <a:xfrm>
            <a:off x="607745" y="3723854"/>
            <a:ext cx="37022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92D050"/>
                </a:solidFill>
                <a:latin typeface="Montserrat ExtraBold" panose="00000900000000000000" pitchFamily="2" charset="0"/>
              </a:rPr>
              <a:t>Berdasarkan</a:t>
            </a:r>
            <a:r>
              <a:rPr lang="en-US" sz="1600" dirty="0">
                <a:solidFill>
                  <a:srgbClr val="92D050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rgbClr val="92D050"/>
                </a:solidFill>
                <a:latin typeface="Montserrat ExtraBold" panose="00000900000000000000" pitchFamily="2" charset="0"/>
              </a:rPr>
              <a:t>hasil</a:t>
            </a:r>
            <a:r>
              <a:rPr lang="en-US" sz="1600" dirty="0">
                <a:solidFill>
                  <a:srgbClr val="92D050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rgbClr val="92D050"/>
                </a:solidFill>
                <a:latin typeface="Montserrat ExtraBold" panose="00000900000000000000" pitchFamily="2" charset="0"/>
              </a:rPr>
              <a:t>regresi</a:t>
            </a:r>
            <a:r>
              <a:rPr lang="en-US" sz="1600" dirty="0">
                <a:solidFill>
                  <a:srgbClr val="92D050"/>
                </a:solidFill>
                <a:latin typeface="Montserrat ExtraBold" panose="00000900000000000000" pitchFamily="2" charset="0"/>
              </a:rPr>
              <a:t>:</a:t>
            </a:r>
          </a:p>
        </p:txBody>
      </p:sp>
      <p:sp>
        <p:nvSpPr>
          <p:cNvPr id="9" name="Google Shape;238;p46">
            <a:extLst>
              <a:ext uri="{FF2B5EF4-FFF2-40B4-BE49-F238E27FC236}">
                <a16:creationId xmlns:a16="http://schemas.microsoft.com/office/drawing/2014/main" id="{FD084344-4F13-2F7A-8C6F-832399C9E9C5}"/>
              </a:ext>
            </a:extLst>
          </p:cNvPr>
          <p:cNvSpPr txBox="1">
            <a:spLocks/>
          </p:cNvSpPr>
          <p:nvPr/>
        </p:nvSpPr>
        <p:spPr>
          <a:xfrm>
            <a:off x="815838" y="3988943"/>
            <a:ext cx="7838423" cy="517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l-GR" sz="2000" b="1" dirty="0">
                <a:solidFill>
                  <a:schemeClr val="accent1"/>
                </a:solidFill>
              </a:rPr>
              <a:t>Δ</a:t>
            </a:r>
            <a:r>
              <a:rPr lang="en-US" sz="2000" dirty="0" err="1">
                <a:solidFill>
                  <a:schemeClr val="accent1"/>
                </a:solidFill>
                <a:latin typeface="Montserrat ExtraBold" panose="00000900000000000000" pitchFamily="2" charset="0"/>
              </a:rPr>
              <a:t>Yt</a:t>
            </a:r>
            <a:r>
              <a:rPr lang="en-US" sz="2000" dirty="0">
                <a:latin typeface="Montserrat ExtraBold" panose="00000900000000000000" pitchFamily="2" charset="0"/>
              </a:rPr>
              <a:t>​ = −0.4597</a:t>
            </a:r>
            <a:r>
              <a:rPr lang="en-US" sz="2000" b="1" dirty="0">
                <a:latin typeface="Montserrat ExtraBold" panose="00000900000000000000" pitchFamily="2" charset="0"/>
              </a:rPr>
              <a:t> </a:t>
            </a:r>
            <a:r>
              <a:rPr lang="el-GR" sz="2000" b="1" dirty="0"/>
              <a:t>−</a:t>
            </a:r>
            <a:r>
              <a:rPr lang="en-US" sz="2000" b="1" dirty="0"/>
              <a:t> </a:t>
            </a:r>
            <a:r>
              <a:rPr lang="el-GR" sz="2000" b="1" dirty="0"/>
              <a:t>3.3948</a:t>
            </a:r>
            <a:r>
              <a:rPr lang="el-GR" sz="2000" b="1" dirty="0">
                <a:solidFill>
                  <a:schemeClr val="accent1"/>
                </a:solidFill>
              </a:rPr>
              <a:t>Δ</a:t>
            </a:r>
            <a:r>
              <a:rPr lang="en-US" sz="2000" dirty="0" err="1">
                <a:solidFill>
                  <a:schemeClr val="accent1"/>
                </a:solidFill>
                <a:latin typeface="Montserrat ExtraBold" panose="00000900000000000000" pitchFamily="2" charset="0"/>
              </a:rPr>
              <a:t>Xt</a:t>
            </a:r>
            <a:r>
              <a:rPr lang="en-US" sz="2000" dirty="0">
                <a:latin typeface="Montserrat ExtraBold" panose="00000900000000000000" pitchFamily="2" charset="0"/>
              </a:rPr>
              <a:t>​ − 0.8630</a:t>
            </a:r>
            <a:r>
              <a:rPr lang="en-US" sz="20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ECTt−1</a:t>
            </a:r>
            <a:r>
              <a:rPr lang="en-US" sz="2800" dirty="0"/>
              <a:t>​</a:t>
            </a:r>
            <a:r>
              <a:rPr lang="en-US" sz="2000" b="1" dirty="0"/>
              <a:t>​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460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856EC308-BB88-6D28-6621-64A5F37C2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>
            <a:extLst>
              <a:ext uri="{FF2B5EF4-FFF2-40B4-BE49-F238E27FC236}">
                <a16:creationId xmlns:a16="http://schemas.microsoft.com/office/drawing/2014/main" id="{1522D948-3248-4F02-D276-A12242BB1D4C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12871" y="1460113"/>
            <a:ext cx="6112005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Lampiran</a:t>
            </a:r>
            <a:endParaRPr dirty="0"/>
          </a:p>
        </p:txBody>
      </p:sp>
      <p:cxnSp>
        <p:nvCxnSpPr>
          <p:cNvPr id="234" name="Google Shape;234;p46">
            <a:extLst>
              <a:ext uri="{FF2B5EF4-FFF2-40B4-BE49-F238E27FC236}">
                <a16:creationId xmlns:a16="http://schemas.microsoft.com/office/drawing/2014/main" id="{01783F44-4049-BCF1-9E9B-601C9F814817}"/>
              </a:ext>
            </a:extLst>
          </p:cNvPr>
          <p:cNvCxnSpPr>
            <a:cxnSpLocks/>
          </p:cNvCxnSpPr>
          <p:nvPr/>
        </p:nvCxnSpPr>
        <p:spPr>
          <a:xfrm>
            <a:off x="712871" y="1985078"/>
            <a:ext cx="1796573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48" name="Google Shape;248;p46">
            <a:extLst>
              <a:ext uri="{FF2B5EF4-FFF2-40B4-BE49-F238E27FC236}">
                <a16:creationId xmlns:a16="http://schemas.microsoft.com/office/drawing/2014/main" id="{241A760D-6969-DE72-57EE-A37E0F581D1E}"/>
              </a:ext>
            </a:extLst>
          </p:cNvPr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>
              <a:extLst>
                <a:ext uri="{FF2B5EF4-FFF2-40B4-BE49-F238E27FC236}">
                  <a16:creationId xmlns:a16="http://schemas.microsoft.com/office/drawing/2014/main" id="{30D4FE52-FAC9-D4D8-69CA-5C73860FB927}"/>
                </a:ext>
              </a:extLst>
            </p:cNvPr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>
              <a:extLst>
                <a:ext uri="{FF2B5EF4-FFF2-40B4-BE49-F238E27FC236}">
                  <a16:creationId xmlns:a16="http://schemas.microsoft.com/office/drawing/2014/main" id="{4231B00A-ECBE-3B63-22F3-F37FCD94F954}"/>
                </a:ext>
              </a:extLst>
            </p:cNvPr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>
              <a:extLst>
                <a:ext uri="{FF2B5EF4-FFF2-40B4-BE49-F238E27FC236}">
                  <a16:creationId xmlns:a16="http://schemas.microsoft.com/office/drawing/2014/main" id="{1DDF6796-47F9-1AF1-2883-50EF18E9AAB1}"/>
                </a:ext>
              </a:extLst>
            </p:cNvPr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8;p46">
            <a:extLst>
              <a:ext uri="{FF2B5EF4-FFF2-40B4-BE49-F238E27FC236}">
                <a16:creationId xmlns:a16="http://schemas.microsoft.com/office/drawing/2014/main" id="{F3F80030-0052-10D5-12AD-E8C97B550A76}"/>
              </a:ext>
            </a:extLst>
          </p:cNvPr>
          <p:cNvSpPr txBox="1">
            <a:spLocks/>
          </p:cNvSpPr>
          <p:nvPr/>
        </p:nvSpPr>
        <p:spPr>
          <a:xfrm>
            <a:off x="619788" y="2220352"/>
            <a:ext cx="7838423" cy="84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2400" b="1" dirty="0">
                <a:hlinkClick r:id="rId3"/>
              </a:rPr>
              <a:t>https://github.com/Rikeeee/Ekonometrika_ECM/blob/main/code%20ECM.ipynb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02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C1EB73AE-B164-E767-C8DB-F69A751EE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>
            <a:extLst>
              <a:ext uri="{FF2B5EF4-FFF2-40B4-BE49-F238E27FC236}">
                <a16:creationId xmlns:a16="http://schemas.microsoft.com/office/drawing/2014/main" id="{D045177E-4AFB-1FB4-96E7-C45BA3CA5DE4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12871" y="518212"/>
            <a:ext cx="6112005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Kesimpulan</a:t>
            </a:r>
            <a:endParaRPr sz="3200" dirty="0"/>
          </a:p>
        </p:txBody>
      </p:sp>
      <p:cxnSp>
        <p:nvCxnSpPr>
          <p:cNvPr id="234" name="Google Shape;234;p46">
            <a:extLst>
              <a:ext uri="{FF2B5EF4-FFF2-40B4-BE49-F238E27FC236}">
                <a16:creationId xmlns:a16="http://schemas.microsoft.com/office/drawing/2014/main" id="{542DF547-D124-4616-4E7D-6F70D14A8837}"/>
              </a:ext>
            </a:extLst>
          </p:cNvPr>
          <p:cNvCxnSpPr>
            <a:cxnSpLocks/>
          </p:cNvCxnSpPr>
          <p:nvPr/>
        </p:nvCxnSpPr>
        <p:spPr>
          <a:xfrm>
            <a:off x="760997" y="1176615"/>
            <a:ext cx="2724723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48" name="Google Shape;248;p46">
            <a:extLst>
              <a:ext uri="{FF2B5EF4-FFF2-40B4-BE49-F238E27FC236}">
                <a16:creationId xmlns:a16="http://schemas.microsoft.com/office/drawing/2014/main" id="{B9016C65-3764-7B8D-12BD-538BBDD38D38}"/>
              </a:ext>
            </a:extLst>
          </p:cNvPr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>
              <a:extLst>
                <a:ext uri="{FF2B5EF4-FFF2-40B4-BE49-F238E27FC236}">
                  <a16:creationId xmlns:a16="http://schemas.microsoft.com/office/drawing/2014/main" id="{98388801-B000-42C8-7AC0-43558FCC7F81}"/>
                </a:ext>
              </a:extLst>
            </p:cNvPr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>
              <a:extLst>
                <a:ext uri="{FF2B5EF4-FFF2-40B4-BE49-F238E27FC236}">
                  <a16:creationId xmlns:a16="http://schemas.microsoft.com/office/drawing/2014/main" id="{84659DB5-62F5-C4CE-000C-7CA24E121300}"/>
                </a:ext>
              </a:extLst>
            </p:cNvPr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>
              <a:extLst>
                <a:ext uri="{FF2B5EF4-FFF2-40B4-BE49-F238E27FC236}">
                  <a16:creationId xmlns:a16="http://schemas.microsoft.com/office/drawing/2014/main" id="{3B736930-FEAB-BD80-868F-4CF16783196F}"/>
                </a:ext>
              </a:extLst>
            </p:cNvPr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8;p46">
            <a:extLst>
              <a:ext uri="{FF2B5EF4-FFF2-40B4-BE49-F238E27FC236}">
                <a16:creationId xmlns:a16="http://schemas.microsoft.com/office/drawing/2014/main" id="{FA194817-47B9-2ABB-1EB9-18CB08B92567}"/>
              </a:ext>
            </a:extLst>
          </p:cNvPr>
          <p:cNvSpPr txBox="1">
            <a:spLocks/>
          </p:cNvSpPr>
          <p:nvPr/>
        </p:nvSpPr>
        <p:spPr>
          <a:xfrm>
            <a:off x="619788" y="1495837"/>
            <a:ext cx="7838423" cy="291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-US" sz="1600" dirty="0" err="1"/>
              <a:t>Analisis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hubungan</a:t>
            </a:r>
            <a:r>
              <a:rPr lang="en-US" sz="1600" dirty="0"/>
              <a:t> </a:t>
            </a:r>
            <a:r>
              <a:rPr lang="en-US" sz="1600" dirty="0" err="1"/>
              <a:t>signifikan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</a:t>
            </a:r>
            <a:r>
              <a:rPr lang="en-US" sz="1600" dirty="0" err="1"/>
              <a:t>inflasi</a:t>
            </a:r>
            <a:r>
              <a:rPr lang="en-US" sz="1600" dirty="0"/>
              <a:t> dan </a:t>
            </a:r>
            <a:r>
              <a:rPr lang="en-US" sz="1600" dirty="0" err="1"/>
              <a:t>pertumbuhan</a:t>
            </a:r>
            <a:r>
              <a:rPr lang="en-US" sz="1600" dirty="0"/>
              <a:t> </a:t>
            </a:r>
            <a:r>
              <a:rPr lang="en-US" sz="1600" dirty="0" err="1"/>
              <a:t>ekonomi</a:t>
            </a:r>
            <a:r>
              <a:rPr lang="en-US" sz="1600" dirty="0"/>
              <a:t> </a:t>
            </a:r>
            <a:r>
              <a:rPr lang="en-US" sz="1600" dirty="0" err="1"/>
              <a:t>melalui</a:t>
            </a:r>
            <a:r>
              <a:rPr lang="en-US" sz="1600" dirty="0"/>
              <a:t> model Error Correction Model (ECM). </a:t>
            </a:r>
            <a:r>
              <a:rPr lang="en-US" sz="1600" dirty="0" err="1"/>
              <a:t>Variabel</a:t>
            </a:r>
            <a:r>
              <a:rPr lang="en-US" sz="1600" dirty="0"/>
              <a:t> </a:t>
            </a:r>
            <a:r>
              <a:rPr lang="en-US" sz="1600" b="1" dirty="0" err="1"/>
              <a:t>pertumbuhan</a:t>
            </a:r>
            <a:r>
              <a:rPr lang="en-US" sz="1600" b="1" dirty="0"/>
              <a:t> </a:t>
            </a:r>
            <a:r>
              <a:rPr lang="en-US" sz="1600" b="1" dirty="0" err="1"/>
              <a:t>ekonomi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pengaruh</a:t>
            </a:r>
            <a:r>
              <a:rPr lang="en-US" sz="1600" dirty="0"/>
              <a:t> </a:t>
            </a:r>
            <a:r>
              <a:rPr lang="en-US" sz="1600" dirty="0" err="1"/>
              <a:t>negatif</a:t>
            </a:r>
            <a:r>
              <a:rPr lang="en-US" sz="1600" dirty="0"/>
              <a:t> </a:t>
            </a:r>
            <a:r>
              <a:rPr lang="en-US" sz="1600" dirty="0" err="1"/>
              <a:t>signifikan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inflasi</a:t>
            </a:r>
            <a:r>
              <a:rPr lang="en-US" sz="1600" dirty="0"/>
              <a:t>, </a:t>
            </a:r>
            <a:r>
              <a:rPr lang="en-US" sz="1600" dirty="0" err="1"/>
              <a:t>sementara</a:t>
            </a:r>
            <a:r>
              <a:rPr lang="en-US" sz="1600" dirty="0"/>
              <a:t> </a:t>
            </a:r>
            <a:r>
              <a:rPr lang="en-US" sz="1600" b="1" dirty="0"/>
              <a:t>Error Correction Term (ECT)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mekanisme</a:t>
            </a:r>
            <a:r>
              <a:rPr lang="en-US" sz="1600" dirty="0"/>
              <a:t> </a:t>
            </a:r>
            <a:r>
              <a:rPr lang="en-US" sz="1600" dirty="0" err="1"/>
              <a:t>koreksi</a:t>
            </a:r>
            <a:r>
              <a:rPr lang="en-US" sz="1600" dirty="0"/>
              <a:t> </a:t>
            </a:r>
            <a:r>
              <a:rPr lang="en-US" sz="1600" dirty="0" err="1"/>
              <a:t>jangka</a:t>
            </a:r>
            <a:r>
              <a:rPr lang="en-US" sz="1600" dirty="0"/>
              <a:t> </a:t>
            </a:r>
            <a:r>
              <a:rPr lang="en-US" sz="1600" dirty="0" err="1"/>
              <a:t>panjang</a:t>
            </a:r>
            <a:r>
              <a:rPr lang="en-US" sz="1600" dirty="0"/>
              <a:t> yang </a:t>
            </a:r>
            <a:r>
              <a:rPr lang="en-US" sz="1600" dirty="0" err="1"/>
              <a:t>mengembalikan</a:t>
            </a:r>
            <a:r>
              <a:rPr lang="en-US" sz="1600" dirty="0"/>
              <a:t> </a:t>
            </a:r>
            <a:r>
              <a:rPr lang="en-US" sz="1600" dirty="0" err="1"/>
              <a:t>inflasi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jalur</a:t>
            </a:r>
            <a:r>
              <a:rPr lang="en-US" sz="1600" dirty="0"/>
              <a:t> </a:t>
            </a:r>
            <a:r>
              <a:rPr lang="en-US" sz="1600" dirty="0" err="1"/>
              <a:t>keseimbangan</a:t>
            </a:r>
            <a:r>
              <a:rPr lang="en-US" sz="1600" dirty="0"/>
              <a:t> </a:t>
            </a:r>
            <a:r>
              <a:rPr lang="en-US" sz="1600" dirty="0" err="1"/>
              <a:t>setelah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deviasi</a:t>
            </a:r>
            <a:r>
              <a:rPr lang="en-US" sz="1600" dirty="0"/>
              <a:t>. Model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R-squared </a:t>
            </a:r>
            <a:r>
              <a:rPr lang="en-US" sz="1600" dirty="0" err="1"/>
              <a:t>sebesar</a:t>
            </a:r>
            <a:r>
              <a:rPr lang="en-US" sz="1600" dirty="0"/>
              <a:t> 84.5%,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model </a:t>
            </a:r>
            <a:r>
              <a:rPr lang="en-US" sz="1600" dirty="0" err="1"/>
              <a:t>mampu</a:t>
            </a:r>
            <a:r>
              <a:rPr lang="en-US" sz="1600" dirty="0"/>
              <a:t> </a:t>
            </a:r>
            <a:r>
              <a:rPr lang="en-US" sz="1600" dirty="0" err="1"/>
              <a:t>menjelaskan</a:t>
            </a:r>
            <a:r>
              <a:rPr lang="en-US" sz="1600" dirty="0"/>
              <a:t> </a:t>
            </a:r>
            <a:r>
              <a:rPr lang="en-US" sz="1600" dirty="0" err="1"/>
              <a:t>sebagian</a:t>
            </a:r>
            <a:r>
              <a:rPr lang="en-US" sz="1600" dirty="0"/>
              <a:t> </a:t>
            </a:r>
            <a:r>
              <a:rPr lang="en-US" sz="1600" dirty="0" err="1"/>
              <a:t>besar</a:t>
            </a:r>
            <a:r>
              <a:rPr lang="en-US" sz="1600" dirty="0"/>
              <a:t> </a:t>
            </a:r>
            <a:r>
              <a:rPr lang="en-US" sz="1600" dirty="0" err="1"/>
              <a:t>variasi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perubahan</a:t>
            </a:r>
            <a:r>
              <a:rPr lang="en-US" sz="1600" dirty="0"/>
              <a:t> </a:t>
            </a:r>
            <a:r>
              <a:rPr lang="en-US" sz="1600" dirty="0" err="1"/>
              <a:t>inflasi</a:t>
            </a:r>
            <a:r>
              <a:rPr lang="en-US" sz="1600" dirty="0"/>
              <a:t>. </a:t>
            </a:r>
            <a:r>
              <a:rPr lang="en-US" sz="1600" dirty="0" err="1"/>
              <a:t>Meskipun</a:t>
            </a:r>
            <a:r>
              <a:rPr lang="en-US" sz="1600" dirty="0"/>
              <a:t> </a:t>
            </a:r>
            <a:r>
              <a:rPr lang="en-US" sz="1600" dirty="0" err="1"/>
              <a:t>distribusi</a:t>
            </a:r>
            <a:r>
              <a:rPr lang="en-US" sz="1600" dirty="0"/>
              <a:t> residual </a:t>
            </a:r>
            <a:r>
              <a:rPr lang="en-US" sz="1600" dirty="0" err="1"/>
              <a:t>tidak</a:t>
            </a:r>
            <a:r>
              <a:rPr lang="en-US" sz="1600" dirty="0"/>
              <a:t> normal,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terdapat</a:t>
            </a:r>
            <a:r>
              <a:rPr lang="en-US" sz="1600" dirty="0"/>
              <a:t> </a:t>
            </a:r>
            <a:r>
              <a:rPr lang="en-US" sz="1600" dirty="0" err="1"/>
              <a:t>autokorelasi</a:t>
            </a:r>
            <a:r>
              <a:rPr lang="en-US" sz="1600" dirty="0"/>
              <a:t> </a:t>
            </a:r>
            <a:r>
              <a:rPr lang="en-US" sz="1600" dirty="0" err="1"/>
              <a:t>signifikan</a:t>
            </a:r>
            <a:r>
              <a:rPr lang="en-US" sz="1600" dirty="0"/>
              <a:t>, </a:t>
            </a:r>
            <a:r>
              <a:rPr lang="en-US" sz="1600" dirty="0" err="1"/>
              <a:t>sehingga</a:t>
            </a:r>
            <a:r>
              <a:rPr lang="en-US" sz="1600" dirty="0"/>
              <a:t> model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dianggap</a:t>
            </a:r>
            <a:r>
              <a:rPr lang="en-US" sz="1600" dirty="0"/>
              <a:t> valid dan </a:t>
            </a:r>
            <a:r>
              <a:rPr lang="en-US" sz="1600" dirty="0" err="1"/>
              <a:t>andal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menjelaskan</a:t>
            </a:r>
            <a:r>
              <a:rPr lang="en-US" sz="1600" dirty="0"/>
              <a:t> </a:t>
            </a:r>
            <a:r>
              <a:rPr lang="en-US" sz="1600" dirty="0" err="1"/>
              <a:t>hubungan</a:t>
            </a:r>
            <a:r>
              <a:rPr lang="en-US" sz="1600" dirty="0"/>
              <a:t> yang </a:t>
            </a:r>
            <a:r>
              <a:rPr lang="en-US" sz="1600" dirty="0" err="1"/>
              <a:t>dianalisis</a:t>
            </a:r>
            <a:r>
              <a:rPr lang="en-US" sz="1600" dirty="0"/>
              <a:t>.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960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6645679F-994E-8D4D-5F7C-37828FD19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>
            <a:extLst>
              <a:ext uri="{FF2B5EF4-FFF2-40B4-BE49-F238E27FC236}">
                <a16:creationId xmlns:a16="http://schemas.microsoft.com/office/drawing/2014/main" id="{B68E993B-4085-8B34-4BDC-13B17617959F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12871" y="1460113"/>
            <a:ext cx="6112005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Referensi</a:t>
            </a:r>
            <a:endParaRPr dirty="0"/>
          </a:p>
        </p:txBody>
      </p:sp>
      <p:cxnSp>
        <p:nvCxnSpPr>
          <p:cNvPr id="234" name="Google Shape;234;p46">
            <a:extLst>
              <a:ext uri="{FF2B5EF4-FFF2-40B4-BE49-F238E27FC236}">
                <a16:creationId xmlns:a16="http://schemas.microsoft.com/office/drawing/2014/main" id="{7EC05745-911F-5A95-928F-5B986E89CFD4}"/>
              </a:ext>
            </a:extLst>
          </p:cNvPr>
          <p:cNvCxnSpPr>
            <a:cxnSpLocks/>
          </p:cNvCxnSpPr>
          <p:nvPr/>
        </p:nvCxnSpPr>
        <p:spPr>
          <a:xfrm>
            <a:off x="712871" y="1985078"/>
            <a:ext cx="1796573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48" name="Google Shape;248;p46">
            <a:extLst>
              <a:ext uri="{FF2B5EF4-FFF2-40B4-BE49-F238E27FC236}">
                <a16:creationId xmlns:a16="http://schemas.microsoft.com/office/drawing/2014/main" id="{4BCFBA75-07A5-7887-7ACE-A47DC607EEAE}"/>
              </a:ext>
            </a:extLst>
          </p:cNvPr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>
              <a:extLst>
                <a:ext uri="{FF2B5EF4-FFF2-40B4-BE49-F238E27FC236}">
                  <a16:creationId xmlns:a16="http://schemas.microsoft.com/office/drawing/2014/main" id="{3157F1B6-DA32-10E0-CB79-35348890EDF9}"/>
                </a:ext>
              </a:extLst>
            </p:cNvPr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>
              <a:extLst>
                <a:ext uri="{FF2B5EF4-FFF2-40B4-BE49-F238E27FC236}">
                  <a16:creationId xmlns:a16="http://schemas.microsoft.com/office/drawing/2014/main" id="{5B24A0A4-FB0F-36F9-D3D4-E4F96E519597}"/>
                </a:ext>
              </a:extLst>
            </p:cNvPr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>
              <a:extLst>
                <a:ext uri="{FF2B5EF4-FFF2-40B4-BE49-F238E27FC236}">
                  <a16:creationId xmlns:a16="http://schemas.microsoft.com/office/drawing/2014/main" id="{281B166A-A518-B4A8-8674-10139E8C9CC6}"/>
                </a:ext>
              </a:extLst>
            </p:cNvPr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8;p46">
            <a:extLst>
              <a:ext uri="{FF2B5EF4-FFF2-40B4-BE49-F238E27FC236}">
                <a16:creationId xmlns:a16="http://schemas.microsoft.com/office/drawing/2014/main" id="{5D340CDF-C154-FE7C-6B41-1FE753F62B5D}"/>
              </a:ext>
            </a:extLst>
          </p:cNvPr>
          <p:cNvSpPr txBox="1">
            <a:spLocks/>
          </p:cNvSpPr>
          <p:nvPr/>
        </p:nvSpPr>
        <p:spPr>
          <a:xfrm>
            <a:off x="619788" y="2220352"/>
            <a:ext cx="7838423" cy="84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108B099-6A5E-9AC6-74CE-37A28E916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89" y="2229457"/>
            <a:ext cx="757131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Martanto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 Tan, and M. S.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Hidayat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Analisis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tingkat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inflasi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Indonesia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1998-2020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pendekatan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error correction model),”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Jurnal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Paradigma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Ekonomika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16, no. 3, pp. 619–632, Aug. 2021,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10.22437/jpe.v16i3.14360.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972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1375159" y="2012761"/>
            <a:ext cx="6393681" cy="1117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Terima Kasih</a:t>
            </a:r>
            <a:endParaRPr sz="6000" dirty="0"/>
          </a:p>
        </p:txBody>
      </p:sp>
      <p:cxnSp>
        <p:nvCxnSpPr>
          <p:cNvPr id="2154" name="Google Shape;2154;p67"/>
          <p:cNvCxnSpPr>
            <a:cxnSpLocks/>
          </p:cNvCxnSpPr>
          <p:nvPr/>
        </p:nvCxnSpPr>
        <p:spPr>
          <a:xfrm>
            <a:off x="1625981" y="3100017"/>
            <a:ext cx="5892036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426949" y="296494"/>
            <a:ext cx="4201411" cy="5281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Latar</a:t>
            </a:r>
            <a:r>
              <a:rPr lang="en-US" sz="2800" dirty="0"/>
              <a:t> </a:t>
            </a:r>
            <a:r>
              <a:rPr lang="en-US" sz="2800" dirty="0" err="1"/>
              <a:t>Belakang</a:t>
            </a:r>
            <a:r>
              <a:rPr lang="en-US" sz="2800" dirty="0"/>
              <a:t> </a:t>
            </a:r>
            <a:endParaRPr sz="28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258507" y="1032997"/>
            <a:ext cx="4369853" cy="3373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100" dirty="0"/>
              <a:t>	</a:t>
            </a:r>
            <a:r>
              <a:rPr lang="en-US" sz="1100" b="1" dirty="0" err="1"/>
              <a:t>Inflasi</a:t>
            </a:r>
            <a:r>
              <a:rPr lang="en-US" sz="1100" dirty="0"/>
              <a:t> </a:t>
            </a:r>
            <a:r>
              <a:rPr lang="en-US" sz="1100" dirty="0" err="1"/>
              <a:t>adalah</a:t>
            </a:r>
            <a:r>
              <a:rPr lang="en-US" sz="1100" dirty="0"/>
              <a:t> </a:t>
            </a:r>
            <a:r>
              <a:rPr lang="en-US" sz="1100" dirty="0" err="1"/>
              <a:t>indikator</a:t>
            </a:r>
            <a:r>
              <a:rPr lang="en-US" sz="1100" dirty="0"/>
              <a:t> </a:t>
            </a:r>
            <a:r>
              <a:rPr lang="en-US" sz="1100" dirty="0" err="1"/>
              <a:t>penting</a:t>
            </a:r>
            <a:r>
              <a:rPr lang="en-US" sz="1100" dirty="0"/>
              <a:t> yang</a:t>
            </a:r>
          </a:p>
          <a:p>
            <a:pPr algn="just"/>
            <a:r>
              <a:rPr lang="en-US" sz="1100" dirty="0" err="1"/>
              <a:t>Mencerminkan</a:t>
            </a:r>
            <a:r>
              <a:rPr lang="en-US" sz="1100" dirty="0"/>
              <a:t> </a:t>
            </a:r>
            <a:r>
              <a:rPr lang="en-US" sz="1100" dirty="0" err="1"/>
              <a:t>kestabilan</a:t>
            </a:r>
            <a:r>
              <a:rPr lang="en-US" sz="1100" dirty="0"/>
              <a:t> </a:t>
            </a:r>
            <a:r>
              <a:rPr lang="en-US" sz="1100" dirty="0" err="1"/>
              <a:t>ekonomi</a:t>
            </a:r>
            <a:r>
              <a:rPr lang="en-US" sz="1100" dirty="0"/>
              <a:t>. Tingkat </a:t>
            </a:r>
            <a:r>
              <a:rPr lang="en-US" sz="1100" dirty="0" err="1"/>
              <a:t>inflasi</a:t>
            </a:r>
            <a:endParaRPr lang="en-US" sz="1100" dirty="0"/>
          </a:p>
          <a:p>
            <a:pPr algn="just"/>
            <a:r>
              <a:rPr lang="en-US" sz="1100" dirty="0" err="1"/>
              <a:t>dipengaruhi</a:t>
            </a:r>
            <a:r>
              <a:rPr lang="en-US" sz="1100" dirty="0"/>
              <a:t> oleh </a:t>
            </a:r>
            <a:r>
              <a:rPr lang="en-US" sz="1100" dirty="0" err="1"/>
              <a:t>berbagai</a:t>
            </a:r>
            <a:r>
              <a:rPr lang="en-US" sz="1100" dirty="0"/>
              <a:t> </a:t>
            </a:r>
            <a:r>
              <a:rPr lang="en-US" sz="1100" dirty="0" err="1"/>
              <a:t>faktor</a:t>
            </a:r>
            <a:r>
              <a:rPr lang="en-US" sz="1100" dirty="0"/>
              <a:t>, </a:t>
            </a:r>
            <a:r>
              <a:rPr lang="en-US" sz="1100" dirty="0" err="1"/>
              <a:t>seperti</a:t>
            </a:r>
            <a:r>
              <a:rPr lang="en-US" sz="1100" dirty="0"/>
              <a:t> </a:t>
            </a:r>
            <a:r>
              <a:rPr lang="en-US" sz="1100" dirty="0" err="1"/>
              <a:t>pertumbuhan</a:t>
            </a:r>
            <a:endParaRPr lang="en-US" sz="1100" dirty="0"/>
          </a:p>
          <a:p>
            <a:pPr algn="just"/>
            <a:r>
              <a:rPr lang="en-US" sz="1100" dirty="0" err="1"/>
              <a:t>ekonomi</a:t>
            </a:r>
            <a:r>
              <a:rPr lang="en-US" sz="1100" dirty="0"/>
              <a:t>, </a:t>
            </a:r>
            <a:r>
              <a:rPr lang="en-US" sz="1100" dirty="0" err="1"/>
              <a:t>jumlah</a:t>
            </a:r>
            <a:r>
              <a:rPr lang="en-US" sz="1100" dirty="0"/>
              <a:t> uang </a:t>
            </a:r>
            <a:r>
              <a:rPr lang="en-US" sz="1100" dirty="0" err="1"/>
              <a:t>beredar</a:t>
            </a:r>
            <a:r>
              <a:rPr lang="en-US" sz="1100" dirty="0"/>
              <a:t> (M2), </a:t>
            </a:r>
            <a:r>
              <a:rPr lang="en-US" sz="1100" dirty="0" err="1"/>
              <a:t>ekspor</a:t>
            </a:r>
            <a:r>
              <a:rPr lang="en-US" sz="1100" dirty="0"/>
              <a:t>, </a:t>
            </a:r>
            <a:r>
              <a:rPr lang="en-US" sz="1100" dirty="0" err="1"/>
              <a:t>impor</a:t>
            </a:r>
            <a:r>
              <a:rPr lang="en-US" sz="1100" dirty="0"/>
              <a:t>, dan</a:t>
            </a:r>
          </a:p>
          <a:p>
            <a:pPr algn="just"/>
            <a:r>
              <a:rPr lang="en-US" sz="1100" dirty="0" err="1"/>
              <a:t>peristiwa</a:t>
            </a:r>
            <a:r>
              <a:rPr lang="en-US" sz="1100" dirty="0"/>
              <a:t> </a:t>
            </a:r>
            <a:r>
              <a:rPr lang="en-US" sz="1100" dirty="0" err="1"/>
              <a:t>krisis</a:t>
            </a:r>
            <a:r>
              <a:rPr lang="en-US" sz="1100" dirty="0"/>
              <a:t> </a:t>
            </a:r>
            <a:r>
              <a:rPr lang="en-US" sz="1100" dirty="0" err="1"/>
              <a:t>ekonomi</a:t>
            </a:r>
            <a:r>
              <a:rPr lang="en-US" sz="1100" dirty="0"/>
              <a:t>. </a:t>
            </a:r>
            <a:r>
              <a:rPr lang="en-US" sz="1100" dirty="0" err="1"/>
              <a:t>Hubungan</a:t>
            </a:r>
            <a:r>
              <a:rPr lang="en-US" sz="1100" dirty="0"/>
              <a:t> </a:t>
            </a:r>
            <a:r>
              <a:rPr lang="en-US" sz="1100" dirty="0" err="1"/>
              <a:t>kompleks</a:t>
            </a:r>
            <a:r>
              <a:rPr lang="en-US" sz="1100" dirty="0"/>
              <a:t> </a:t>
            </a:r>
            <a:r>
              <a:rPr lang="en-US" sz="1100" dirty="0" err="1"/>
              <a:t>antara</a:t>
            </a:r>
            <a:endParaRPr lang="en-US" sz="1100" dirty="0"/>
          </a:p>
          <a:p>
            <a:pPr algn="just"/>
            <a:r>
              <a:rPr lang="en-US" sz="1100" dirty="0" err="1"/>
              <a:t>faktor-faktor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dapat</a:t>
            </a:r>
            <a:r>
              <a:rPr lang="en-US" sz="1100" dirty="0"/>
              <a:t> </a:t>
            </a:r>
            <a:r>
              <a:rPr lang="en-US" sz="1100" dirty="0" err="1"/>
              <a:t>memengaruhi</a:t>
            </a:r>
            <a:r>
              <a:rPr lang="en-US" sz="1100" dirty="0"/>
              <a:t> </a:t>
            </a:r>
            <a:r>
              <a:rPr lang="en-US" sz="1100" dirty="0" err="1"/>
              <a:t>daya</a:t>
            </a:r>
            <a:r>
              <a:rPr lang="en-US" sz="1100" dirty="0"/>
              <a:t> </a:t>
            </a:r>
            <a:r>
              <a:rPr lang="en-US" sz="1100" dirty="0" err="1"/>
              <a:t>beli</a:t>
            </a:r>
            <a:endParaRPr lang="en-US" sz="1100" dirty="0"/>
          </a:p>
          <a:p>
            <a:pPr algn="just"/>
            <a:r>
              <a:rPr lang="en-US" sz="1100" dirty="0" err="1"/>
              <a:t>masyarakat</a:t>
            </a:r>
            <a:r>
              <a:rPr lang="en-US" sz="1100" dirty="0"/>
              <a:t>, </a:t>
            </a:r>
            <a:r>
              <a:rPr lang="en-US" sz="1100" dirty="0" err="1"/>
              <a:t>biaya</a:t>
            </a:r>
            <a:r>
              <a:rPr lang="en-US" sz="1100" dirty="0"/>
              <a:t> </a:t>
            </a:r>
            <a:r>
              <a:rPr lang="en-US" sz="1100" dirty="0" err="1"/>
              <a:t>produksi</a:t>
            </a:r>
            <a:r>
              <a:rPr lang="en-US" sz="1100" dirty="0"/>
              <a:t>, dan </a:t>
            </a:r>
            <a:r>
              <a:rPr lang="en-US" sz="1100" dirty="0" err="1"/>
              <a:t>keseimbangan</a:t>
            </a:r>
            <a:r>
              <a:rPr lang="en-US" sz="1100" dirty="0"/>
              <a:t> </a:t>
            </a:r>
            <a:r>
              <a:rPr lang="en-US" sz="1100" dirty="0" err="1"/>
              <a:t>ekonomi</a:t>
            </a:r>
            <a:r>
              <a:rPr lang="en-US" sz="1100" dirty="0"/>
              <a:t>.</a:t>
            </a:r>
          </a:p>
          <a:p>
            <a:pPr algn="l"/>
            <a:endParaRPr lang="en-US" sz="1100" dirty="0"/>
          </a:p>
          <a:p>
            <a:pPr algn="l"/>
            <a:r>
              <a:rPr lang="en-US" sz="1100" dirty="0"/>
              <a:t>	</a:t>
            </a:r>
            <a:r>
              <a:rPr lang="en-US" sz="1100" dirty="0" err="1"/>
              <a:t>Krisis</a:t>
            </a:r>
            <a:r>
              <a:rPr lang="en-US" sz="1100" dirty="0"/>
              <a:t> </a:t>
            </a:r>
            <a:r>
              <a:rPr lang="en-US" sz="1100" dirty="0" err="1"/>
              <a:t>ekonomi</a:t>
            </a:r>
            <a:r>
              <a:rPr lang="en-US" sz="1100" dirty="0"/>
              <a:t> </a:t>
            </a:r>
            <a:r>
              <a:rPr lang="en-US" sz="1100" dirty="0" err="1"/>
              <a:t>sering</a:t>
            </a:r>
            <a:r>
              <a:rPr lang="en-US" sz="1100" dirty="0"/>
              <a:t> kali </a:t>
            </a:r>
            <a:r>
              <a:rPr lang="en-US" sz="1100" dirty="0" err="1"/>
              <a:t>memperburuk</a:t>
            </a:r>
            <a:endParaRPr lang="en-US" sz="1100" dirty="0"/>
          </a:p>
          <a:p>
            <a:pPr algn="l"/>
            <a:r>
              <a:rPr lang="en-US" sz="1100" dirty="0" err="1"/>
              <a:t>ketidakseimbangan</a:t>
            </a:r>
            <a:r>
              <a:rPr lang="en-US" sz="1100" dirty="0"/>
              <a:t>, </a:t>
            </a:r>
            <a:r>
              <a:rPr lang="en-US" sz="1100" dirty="0" err="1"/>
              <a:t>meningkatkan</a:t>
            </a:r>
            <a:r>
              <a:rPr lang="en-US" sz="1100" dirty="0"/>
              <a:t> </a:t>
            </a:r>
            <a:r>
              <a:rPr lang="en-US" sz="1100" dirty="0" err="1"/>
              <a:t>volatilitas</a:t>
            </a:r>
            <a:r>
              <a:rPr lang="en-US" sz="1100" dirty="0"/>
              <a:t> </a:t>
            </a:r>
            <a:r>
              <a:rPr lang="en-US" sz="1100" dirty="0" err="1"/>
              <a:t>harga</a:t>
            </a:r>
            <a:r>
              <a:rPr lang="en-US" sz="1100" dirty="0"/>
              <a:t>, dan</a:t>
            </a:r>
          </a:p>
          <a:p>
            <a:pPr algn="l"/>
            <a:r>
              <a:rPr lang="en-US" sz="1100" dirty="0" err="1"/>
              <a:t>mengganggu</a:t>
            </a:r>
            <a:r>
              <a:rPr lang="en-US" sz="1100" dirty="0"/>
              <a:t> </a:t>
            </a:r>
            <a:r>
              <a:rPr lang="en-US" sz="1100" dirty="0" err="1"/>
              <a:t>perdagangan</a:t>
            </a:r>
            <a:r>
              <a:rPr lang="en-US" sz="1100" dirty="0"/>
              <a:t>. Oleh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itu</a:t>
            </a:r>
            <a:r>
              <a:rPr lang="en-US" sz="1100" dirty="0"/>
              <a:t>, </a:t>
            </a:r>
            <a:r>
              <a:rPr lang="en-US" sz="1100" dirty="0" err="1"/>
              <a:t>penting</a:t>
            </a:r>
            <a:endParaRPr lang="en-US" sz="1100" dirty="0"/>
          </a:p>
          <a:p>
            <a:pPr algn="l"/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memahami</a:t>
            </a:r>
            <a:r>
              <a:rPr lang="en-US" sz="1100" dirty="0"/>
              <a:t> </a:t>
            </a:r>
            <a:r>
              <a:rPr lang="en-US" sz="1100" dirty="0" err="1"/>
              <a:t>dampak</a:t>
            </a:r>
            <a:r>
              <a:rPr lang="en-US" sz="1100" dirty="0"/>
              <a:t> </a:t>
            </a:r>
            <a:r>
              <a:rPr lang="en-US" sz="1100" dirty="0" err="1"/>
              <a:t>krisis</a:t>
            </a:r>
            <a:r>
              <a:rPr lang="en-US" sz="1100" dirty="0"/>
              <a:t> </a:t>
            </a:r>
            <a:r>
              <a:rPr lang="en-US" sz="1100" dirty="0" err="1"/>
              <a:t>serta</a:t>
            </a:r>
            <a:r>
              <a:rPr lang="en-US" sz="1100" dirty="0"/>
              <a:t> </a:t>
            </a:r>
            <a:r>
              <a:rPr lang="en-US" sz="1100" dirty="0" err="1"/>
              <a:t>hubungan</a:t>
            </a:r>
            <a:r>
              <a:rPr lang="en-US" sz="1100" dirty="0"/>
              <a:t> </a:t>
            </a:r>
            <a:r>
              <a:rPr lang="en-US" sz="1100" dirty="0" err="1"/>
              <a:t>jangka</a:t>
            </a:r>
            <a:endParaRPr lang="en-US" sz="1100" dirty="0"/>
          </a:p>
          <a:p>
            <a:pPr algn="l"/>
            <a:r>
              <a:rPr lang="en-US" sz="1100" dirty="0" err="1"/>
              <a:t>panjang</a:t>
            </a:r>
            <a:r>
              <a:rPr lang="en-US" sz="1100" dirty="0"/>
              <a:t> dan </a:t>
            </a:r>
            <a:r>
              <a:rPr lang="en-US" sz="1100" dirty="0" err="1"/>
              <a:t>pendek</a:t>
            </a:r>
            <a:r>
              <a:rPr lang="en-US" sz="1100" dirty="0"/>
              <a:t> </a:t>
            </a:r>
            <a:r>
              <a:rPr lang="en-US" sz="1100" dirty="0" err="1"/>
              <a:t>antara</a:t>
            </a:r>
            <a:r>
              <a:rPr lang="en-US" sz="1100" dirty="0"/>
              <a:t> </a:t>
            </a:r>
            <a:r>
              <a:rPr lang="en-US" sz="1100" dirty="0" err="1"/>
              <a:t>inflasi</a:t>
            </a:r>
            <a:r>
              <a:rPr lang="en-US" sz="1100" dirty="0"/>
              <a:t>, </a:t>
            </a:r>
            <a:r>
              <a:rPr lang="en-US" sz="1100" dirty="0" err="1"/>
              <a:t>pertumbuhan</a:t>
            </a:r>
            <a:endParaRPr lang="en-US" sz="1100" dirty="0"/>
          </a:p>
          <a:p>
            <a:pPr algn="l"/>
            <a:r>
              <a:rPr lang="en-US" sz="1100" dirty="0" err="1"/>
              <a:t>ekonomi</a:t>
            </a:r>
            <a:r>
              <a:rPr lang="en-US" sz="1100" dirty="0"/>
              <a:t>, dan </a:t>
            </a:r>
            <a:r>
              <a:rPr lang="en-US" sz="1100" dirty="0" err="1"/>
              <a:t>faktor</a:t>
            </a:r>
            <a:r>
              <a:rPr lang="en-US" sz="1100" dirty="0"/>
              <a:t> </a:t>
            </a:r>
            <a:r>
              <a:rPr lang="en-US" sz="1100" dirty="0" err="1"/>
              <a:t>lainnya</a:t>
            </a:r>
            <a:r>
              <a:rPr lang="en-US" sz="1100" dirty="0"/>
              <a:t>.</a:t>
            </a:r>
          </a:p>
          <a:p>
            <a:pPr algn="l"/>
            <a:endParaRPr lang="en-US" sz="1100" dirty="0"/>
          </a:p>
          <a:p>
            <a:pPr algn="l"/>
            <a:r>
              <a:rPr lang="en-US" sz="1100" dirty="0"/>
              <a:t>	</a:t>
            </a:r>
            <a:r>
              <a:rPr lang="en-US" sz="1100" dirty="0" err="1"/>
              <a:t>Proyek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menggunakan</a:t>
            </a:r>
            <a:r>
              <a:rPr lang="en-US" sz="1100" dirty="0"/>
              <a:t> </a:t>
            </a:r>
            <a:r>
              <a:rPr lang="en-US" sz="1100" b="1" dirty="0"/>
              <a:t>Error Correction Model</a:t>
            </a:r>
          </a:p>
          <a:p>
            <a:pPr algn="l"/>
            <a:r>
              <a:rPr lang="en-US" sz="1100" b="1" dirty="0"/>
              <a:t>(ECM)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menganalisis</a:t>
            </a:r>
            <a:r>
              <a:rPr lang="en-US" sz="1100" dirty="0"/>
              <a:t> </a:t>
            </a:r>
            <a:r>
              <a:rPr lang="en-US" sz="1100" dirty="0" err="1"/>
              <a:t>hubungan</a:t>
            </a:r>
            <a:r>
              <a:rPr lang="en-US" sz="1100" dirty="0"/>
              <a:t> </a:t>
            </a:r>
            <a:r>
              <a:rPr lang="en-US" sz="1100" dirty="0" err="1"/>
              <a:t>tersebut</a:t>
            </a:r>
            <a:r>
              <a:rPr lang="en-US" sz="1100" dirty="0"/>
              <a:t>, </a:t>
            </a:r>
            <a:r>
              <a:rPr lang="en-US" sz="1100" dirty="0" err="1"/>
              <a:t>dengan</a:t>
            </a:r>
            <a:endParaRPr lang="en-US" sz="1100" dirty="0"/>
          </a:p>
          <a:p>
            <a:pPr algn="l"/>
            <a:r>
              <a:rPr lang="en-US" sz="1100" dirty="0" err="1"/>
              <a:t>tujuan</a:t>
            </a:r>
            <a:r>
              <a:rPr lang="en-US" sz="1100" dirty="0"/>
              <a:t> </a:t>
            </a:r>
            <a:r>
              <a:rPr lang="en-US" sz="1100" dirty="0" err="1"/>
              <a:t>memberikan</a:t>
            </a:r>
            <a:r>
              <a:rPr lang="en-US" sz="1100" dirty="0"/>
              <a:t> </a:t>
            </a:r>
            <a:r>
              <a:rPr lang="en-US" sz="1100" dirty="0" err="1"/>
              <a:t>wawasan</a:t>
            </a:r>
            <a:r>
              <a:rPr lang="en-US" sz="1100" dirty="0"/>
              <a:t> </a:t>
            </a:r>
            <a:r>
              <a:rPr lang="en-US" sz="1100" dirty="0" err="1"/>
              <a:t>bagi</a:t>
            </a:r>
            <a:r>
              <a:rPr lang="en-US" sz="1100" dirty="0"/>
              <a:t> </a:t>
            </a:r>
            <a:r>
              <a:rPr lang="en-US" sz="1100" dirty="0" err="1"/>
              <a:t>kebijakan</a:t>
            </a:r>
            <a:r>
              <a:rPr lang="en-US" sz="1100" dirty="0"/>
              <a:t> </a:t>
            </a:r>
            <a:r>
              <a:rPr lang="en-US" sz="1100" dirty="0" err="1"/>
              <a:t>ekonomi</a:t>
            </a:r>
            <a:endParaRPr lang="en-US" sz="1100" dirty="0"/>
          </a:p>
          <a:p>
            <a:pPr algn="l"/>
            <a:r>
              <a:rPr lang="en-US" sz="1100" dirty="0"/>
              <a:t>yang </a:t>
            </a:r>
            <a:r>
              <a:rPr lang="en-US" sz="1100" dirty="0" err="1"/>
              <a:t>lebih</a:t>
            </a:r>
            <a:r>
              <a:rPr lang="en-US" sz="1100" dirty="0"/>
              <a:t> </a:t>
            </a:r>
            <a:r>
              <a:rPr lang="en-US" sz="1100" dirty="0" err="1"/>
              <a:t>efektif</a:t>
            </a:r>
            <a:r>
              <a:rPr lang="en-US" sz="1100" dirty="0"/>
              <a:t> dan </a:t>
            </a:r>
            <a:r>
              <a:rPr lang="en-US" sz="1100" dirty="0" err="1"/>
              <a:t>responsif</a:t>
            </a:r>
            <a:r>
              <a:rPr lang="en-US" sz="1100" dirty="0"/>
              <a:t>.</a:t>
            </a:r>
          </a:p>
        </p:txBody>
      </p:sp>
      <p:cxnSp>
        <p:nvCxnSpPr>
          <p:cNvPr id="2" name="Google Shape;165;p38">
            <a:extLst>
              <a:ext uri="{FF2B5EF4-FFF2-40B4-BE49-F238E27FC236}">
                <a16:creationId xmlns:a16="http://schemas.microsoft.com/office/drawing/2014/main" id="{39621F48-510E-10CB-59C8-105DFDC9F1FF}"/>
              </a:ext>
            </a:extLst>
          </p:cNvPr>
          <p:cNvCxnSpPr>
            <a:cxnSpLocks/>
          </p:cNvCxnSpPr>
          <p:nvPr/>
        </p:nvCxnSpPr>
        <p:spPr>
          <a:xfrm>
            <a:off x="4499471" y="824614"/>
            <a:ext cx="40563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2BF0E183-63E4-F32D-BCF4-D2B72FD27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>
            <a:extLst>
              <a:ext uri="{FF2B5EF4-FFF2-40B4-BE49-F238E27FC236}">
                <a16:creationId xmlns:a16="http://schemas.microsoft.com/office/drawing/2014/main" id="{B07A9946-4B74-DA45-2C22-A92A7B46D02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26949" y="357511"/>
            <a:ext cx="4201411" cy="9612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Error Correction Model</a:t>
            </a:r>
            <a:endParaRPr sz="2800" dirty="0"/>
          </a:p>
        </p:txBody>
      </p:sp>
      <p:sp>
        <p:nvSpPr>
          <p:cNvPr id="195" name="Google Shape;195;p41">
            <a:extLst>
              <a:ext uri="{FF2B5EF4-FFF2-40B4-BE49-F238E27FC236}">
                <a16:creationId xmlns:a16="http://schemas.microsoft.com/office/drawing/2014/main" id="{EBC6D908-45B5-B440-5FF1-EF6CE29110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42727" y="1507385"/>
            <a:ext cx="4369853" cy="3215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Model </a:t>
            </a:r>
            <a:r>
              <a:rPr lang="en-US" sz="1500" b="1" dirty="0"/>
              <a:t>Error Correction Model (ECM)</a:t>
            </a:r>
            <a:r>
              <a:rPr lang="en-US" sz="1500" dirty="0"/>
              <a:t> </a:t>
            </a:r>
            <a:r>
              <a:rPr lang="en-US" sz="1500" dirty="0" err="1"/>
              <a:t>digunakan</a:t>
            </a:r>
            <a:r>
              <a:rPr lang="en-US" sz="1500" dirty="0"/>
              <a:t>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menganalisis</a:t>
            </a:r>
            <a:r>
              <a:rPr lang="en-US" sz="1500" dirty="0"/>
              <a:t> </a:t>
            </a:r>
            <a:r>
              <a:rPr lang="en-US" sz="1500" dirty="0" err="1"/>
              <a:t>hubungan</a:t>
            </a:r>
            <a:r>
              <a:rPr lang="en-US" sz="1500" dirty="0"/>
              <a:t> </a:t>
            </a:r>
            <a:r>
              <a:rPr lang="en-US" sz="1500" dirty="0" err="1"/>
              <a:t>jangka</a:t>
            </a:r>
            <a:r>
              <a:rPr lang="en-US" sz="1500" dirty="0"/>
              <a:t> </a:t>
            </a:r>
            <a:r>
              <a:rPr lang="en-US" sz="1500" dirty="0" err="1"/>
              <a:t>panjang</a:t>
            </a:r>
            <a:r>
              <a:rPr lang="en-US" sz="1500" dirty="0"/>
              <a:t> dan </a:t>
            </a:r>
            <a:r>
              <a:rPr lang="en-US" sz="1500" dirty="0" err="1"/>
              <a:t>jangka</a:t>
            </a:r>
            <a:r>
              <a:rPr lang="en-US" sz="1500" dirty="0"/>
              <a:t> </a:t>
            </a:r>
            <a:r>
              <a:rPr lang="en-US" sz="1500" dirty="0" err="1"/>
              <a:t>pendek</a:t>
            </a:r>
            <a:r>
              <a:rPr lang="en-US" sz="1500" dirty="0"/>
              <a:t> </a:t>
            </a:r>
            <a:r>
              <a:rPr lang="en-US" sz="1500" dirty="0" err="1"/>
              <a:t>antara</a:t>
            </a:r>
            <a:r>
              <a:rPr lang="en-US" sz="1500" dirty="0"/>
              <a:t> </a:t>
            </a:r>
            <a:r>
              <a:rPr lang="en-US" sz="1500" dirty="0" err="1"/>
              <a:t>variabel</a:t>
            </a:r>
            <a:r>
              <a:rPr lang="en-US" sz="1500" dirty="0"/>
              <a:t> time series yang </a:t>
            </a:r>
            <a:r>
              <a:rPr lang="en-US" sz="1500" dirty="0" err="1"/>
              <a:t>terhubung</a:t>
            </a:r>
            <a:r>
              <a:rPr lang="en-US" sz="1500" dirty="0"/>
              <a:t> oleh </a:t>
            </a:r>
            <a:r>
              <a:rPr lang="en-US" sz="1500" dirty="0" err="1"/>
              <a:t>kointegrasi</a:t>
            </a:r>
            <a:r>
              <a:rPr lang="en-US" sz="1500" dirty="0"/>
              <a:t>, </a:t>
            </a:r>
            <a:r>
              <a:rPr lang="en-US" sz="1500" dirty="0" err="1"/>
              <a:t>serta</a:t>
            </a:r>
            <a:r>
              <a:rPr lang="en-US" sz="1500" dirty="0"/>
              <a:t> </a:t>
            </a:r>
            <a:r>
              <a:rPr lang="en-US" sz="1500" dirty="0" err="1"/>
              <a:t>menangani</a:t>
            </a:r>
            <a:r>
              <a:rPr lang="en-US" sz="1500" dirty="0"/>
              <a:t> </a:t>
            </a:r>
            <a:r>
              <a:rPr lang="en-US" sz="1500" dirty="0" err="1"/>
              <a:t>ketidakseimbangan</a:t>
            </a:r>
            <a:r>
              <a:rPr lang="en-US" sz="1500" dirty="0"/>
              <a:t> </a:t>
            </a:r>
            <a:r>
              <a:rPr lang="en-US" sz="1500" dirty="0" err="1"/>
              <a:t>dalam</a:t>
            </a:r>
            <a:r>
              <a:rPr lang="en-US" sz="1500" dirty="0"/>
              <a:t> </a:t>
            </a:r>
            <a:r>
              <a:rPr lang="en-US" sz="1500" dirty="0" err="1"/>
              <a:t>sistem</a:t>
            </a:r>
            <a:r>
              <a:rPr lang="en-US" sz="1500" dirty="0"/>
              <a:t>. ECM </a:t>
            </a:r>
            <a:r>
              <a:rPr lang="en-US" sz="1500" dirty="0" err="1"/>
              <a:t>membantu</a:t>
            </a:r>
            <a:r>
              <a:rPr lang="en-US" sz="1500" dirty="0"/>
              <a:t> </a:t>
            </a:r>
            <a:r>
              <a:rPr lang="en-US" sz="1500" dirty="0" err="1"/>
              <a:t>memahami</a:t>
            </a:r>
            <a:r>
              <a:rPr lang="en-US" sz="1500" dirty="0"/>
              <a:t> </a:t>
            </a:r>
            <a:r>
              <a:rPr lang="en-US" sz="1500" dirty="0" err="1"/>
              <a:t>dampak</a:t>
            </a:r>
            <a:r>
              <a:rPr lang="en-US" sz="1500" dirty="0"/>
              <a:t> </a:t>
            </a:r>
            <a:r>
              <a:rPr lang="en-US" sz="1500" dirty="0" err="1"/>
              <a:t>jangka</a:t>
            </a:r>
            <a:r>
              <a:rPr lang="en-US" sz="1500" dirty="0"/>
              <a:t> </a:t>
            </a:r>
            <a:r>
              <a:rPr lang="en-US" sz="1500" dirty="0" err="1"/>
              <a:t>pendek</a:t>
            </a:r>
            <a:r>
              <a:rPr lang="en-US" sz="1500" dirty="0"/>
              <a:t> dan </a:t>
            </a:r>
            <a:r>
              <a:rPr lang="en-US" sz="1500" dirty="0" err="1"/>
              <a:t>panjang</a:t>
            </a:r>
            <a:r>
              <a:rPr lang="en-US" sz="1500" dirty="0"/>
              <a:t> </a:t>
            </a:r>
            <a:r>
              <a:rPr lang="en-US" sz="1500" dirty="0" err="1"/>
              <a:t>variabel</a:t>
            </a:r>
            <a:r>
              <a:rPr lang="en-US" sz="1500" dirty="0"/>
              <a:t> </a:t>
            </a:r>
            <a:r>
              <a:rPr lang="en-US" sz="1500" dirty="0" err="1"/>
              <a:t>independen</a:t>
            </a:r>
            <a:r>
              <a:rPr lang="en-US" sz="1500" dirty="0"/>
              <a:t>, </a:t>
            </a:r>
            <a:r>
              <a:rPr lang="en-US" sz="1500" dirty="0" err="1"/>
              <a:t>seperti</a:t>
            </a:r>
            <a:r>
              <a:rPr lang="en-US" sz="1500" dirty="0"/>
              <a:t> </a:t>
            </a:r>
            <a:r>
              <a:rPr lang="en-US" sz="1500" dirty="0" err="1"/>
              <a:t>pertumbuhan</a:t>
            </a:r>
            <a:r>
              <a:rPr lang="en-US" sz="1500" dirty="0"/>
              <a:t> </a:t>
            </a:r>
            <a:r>
              <a:rPr lang="en-US" sz="1500" dirty="0" err="1"/>
              <a:t>ekonomi</a:t>
            </a:r>
            <a:r>
              <a:rPr lang="en-US" sz="1500" dirty="0"/>
              <a:t>, </a:t>
            </a:r>
            <a:r>
              <a:rPr lang="en-US" sz="1500" dirty="0" err="1"/>
              <a:t>terhadap</a:t>
            </a:r>
            <a:r>
              <a:rPr lang="en-US" sz="1500" dirty="0"/>
              <a:t> </a:t>
            </a:r>
            <a:r>
              <a:rPr lang="en-US" sz="1500" dirty="0" err="1"/>
              <a:t>variabel</a:t>
            </a:r>
            <a:r>
              <a:rPr lang="en-US" sz="1500" dirty="0"/>
              <a:t> </a:t>
            </a:r>
            <a:r>
              <a:rPr lang="en-US" sz="1500" dirty="0" err="1"/>
              <a:t>dependen</a:t>
            </a:r>
            <a:r>
              <a:rPr lang="en-US" sz="1500" dirty="0"/>
              <a:t>, </a:t>
            </a:r>
            <a:r>
              <a:rPr lang="en-US" sz="1500" dirty="0" err="1"/>
              <a:t>seperti</a:t>
            </a:r>
            <a:r>
              <a:rPr lang="en-US" sz="1500" dirty="0"/>
              <a:t> </a:t>
            </a:r>
            <a:r>
              <a:rPr lang="en-US" sz="1500" dirty="0" err="1"/>
              <a:t>inflasi</a:t>
            </a:r>
            <a:r>
              <a:rPr lang="en-US" sz="1500" dirty="0"/>
              <a:t>, </a:t>
            </a:r>
            <a:r>
              <a:rPr lang="en-US" sz="1500" dirty="0" err="1"/>
              <a:t>serta</a:t>
            </a:r>
            <a:r>
              <a:rPr lang="en-US" sz="1500" dirty="0"/>
              <a:t> </a:t>
            </a:r>
            <a:r>
              <a:rPr lang="en-US" sz="1500" dirty="0" err="1"/>
              <a:t>memberikan</a:t>
            </a:r>
            <a:r>
              <a:rPr lang="en-US" sz="1500" dirty="0"/>
              <a:t> </a:t>
            </a:r>
            <a:r>
              <a:rPr lang="en-US" sz="1500" dirty="0" err="1"/>
              <a:t>wawasan</a:t>
            </a:r>
            <a:r>
              <a:rPr lang="en-US" sz="1500" dirty="0"/>
              <a:t> </a:t>
            </a:r>
            <a:r>
              <a:rPr lang="en-US" sz="1500" dirty="0" err="1"/>
              <a:t>dalam</a:t>
            </a:r>
            <a:r>
              <a:rPr lang="en-US" sz="1500" dirty="0"/>
              <a:t> </a:t>
            </a:r>
            <a:r>
              <a:rPr lang="en-US" sz="1500" dirty="0" err="1"/>
              <a:t>merumuskan</a:t>
            </a:r>
            <a:r>
              <a:rPr lang="en-US" sz="1500" dirty="0"/>
              <a:t> </a:t>
            </a:r>
            <a:r>
              <a:rPr lang="en-US" sz="1500" dirty="0" err="1"/>
              <a:t>kebijakan</a:t>
            </a:r>
            <a:r>
              <a:rPr lang="en-US" sz="1500" dirty="0"/>
              <a:t> </a:t>
            </a:r>
            <a:r>
              <a:rPr lang="en-US" sz="1500" dirty="0" err="1"/>
              <a:t>ekonomi</a:t>
            </a:r>
            <a:r>
              <a:rPr lang="en-US" sz="1500" dirty="0"/>
              <a:t> yang </a:t>
            </a:r>
            <a:r>
              <a:rPr lang="en-US" sz="1500" dirty="0" err="1"/>
              <a:t>lebih</a:t>
            </a:r>
            <a:r>
              <a:rPr lang="en-US" sz="1500" dirty="0"/>
              <a:t> </a:t>
            </a:r>
            <a:r>
              <a:rPr lang="en-US" sz="1500" dirty="0" err="1"/>
              <a:t>efektif</a:t>
            </a:r>
            <a:r>
              <a:rPr lang="en-US" sz="1500" dirty="0"/>
              <a:t>.</a:t>
            </a:r>
            <a:endParaRPr sz="1500" dirty="0"/>
          </a:p>
        </p:txBody>
      </p:sp>
      <p:cxnSp>
        <p:nvCxnSpPr>
          <p:cNvPr id="2" name="Google Shape;165;p38">
            <a:extLst>
              <a:ext uri="{FF2B5EF4-FFF2-40B4-BE49-F238E27FC236}">
                <a16:creationId xmlns:a16="http://schemas.microsoft.com/office/drawing/2014/main" id="{709F5F31-4691-D886-54F1-7146EFA3466B}"/>
              </a:ext>
            </a:extLst>
          </p:cNvPr>
          <p:cNvCxnSpPr>
            <a:cxnSpLocks/>
          </p:cNvCxnSpPr>
          <p:nvPr/>
        </p:nvCxnSpPr>
        <p:spPr>
          <a:xfrm>
            <a:off x="4572000" y="1303746"/>
            <a:ext cx="40563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085224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673805" y="540819"/>
            <a:ext cx="544511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 </a:t>
            </a:r>
            <a:r>
              <a:rPr lang="sv-SE" dirty="0"/>
              <a:t>Error Corection Model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323171" y="1063823"/>
            <a:ext cx="5843873" cy="3790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Menganalisis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jangka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 (</a:t>
            </a:r>
            <a:r>
              <a:rPr lang="en-US" dirty="0" err="1"/>
              <a:t>kointegrasi</a:t>
            </a:r>
            <a:r>
              <a:rPr lang="en-US" dirty="0"/>
              <a:t>)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inflasi</a:t>
            </a:r>
            <a:r>
              <a:rPr lang="en-US" dirty="0"/>
              <a:t>, </a:t>
            </a:r>
            <a:r>
              <a:rPr lang="en-US" dirty="0" err="1"/>
              <a:t>pertumbuhan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, dan </a:t>
            </a:r>
            <a:r>
              <a:rPr lang="en-US" dirty="0" err="1"/>
              <a:t>faktor</a:t>
            </a:r>
            <a:r>
              <a:rPr lang="en-US" dirty="0"/>
              <a:t> </a:t>
            </a:r>
            <a:r>
              <a:rPr lang="en-US" dirty="0" err="1"/>
              <a:t>krisis</a:t>
            </a:r>
            <a:r>
              <a:rPr lang="en-US" dirty="0"/>
              <a:t> (dummy).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 err="1"/>
              <a:t>Mengukur</a:t>
            </a:r>
            <a:r>
              <a:rPr lang="en-US" dirty="0"/>
              <a:t> </a:t>
            </a:r>
            <a:r>
              <a:rPr lang="en-US" dirty="0" err="1"/>
              <a:t>dampak</a:t>
            </a:r>
            <a:r>
              <a:rPr lang="en-US" dirty="0"/>
              <a:t> </a:t>
            </a:r>
            <a:r>
              <a:rPr lang="en-US" dirty="0" err="1"/>
              <a:t>jangka</a:t>
            </a:r>
            <a:r>
              <a:rPr lang="en-US" dirty="0"/>
              <a:t> </a:t>
            </a:r>
            <a:r>
              <a:rPr lang="en-US" dirty="0" err="1"/>
              <a:t>pendek</a:t>
            </a:r>
            <a:r>
              <a:rPr lang="en-US" dirty="0"/>
              <a:t> dan </a:t>
            </a:r>
            <a:r>
              <a:rPr lang="en-US" dirty="0" err="1"/>
              <a:t>panjang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pertumbuhan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 dan </a:t>
            </a:r>
            <a:r>
              <a:rPr lang="en-US" dirty="0" err="1"/>
              <a:t>krisis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inflasi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Error Correction Model (ECM).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stasioneritas</a:t>
            </a:r>
            <a:r>
              <a:rPr lang="en-US" dirty="0"/>
              <a:t> data dan </a:t>
            </a:r>
            <a:r>
              <a:rPr lang="en-US" dirty="0" err="1"/>
              <a:t>kointegrasi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validitas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 err="1"/>
              <a:t>Menilai</a:t>
            </a:r>
            <a:r>
              <a:rPr lang="en-US" dirty="0"/>
              <a:t> </a:t>
            </a:r>
            <a:r>
              <a:rPr lang="en-US" dirty="0" err="1"/>
              <a:t>pengaruh</a:t>
            </a:r>
            <a:r>
              <a:rPr lang="en-US" dirty="0"/>
              <a:t> </a:t>
            </a:r>
            <a:r>
              <a:rPr lang="en-US" dirty="0" err="1"/>
              <a:t>krisis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inflasi</a:t>
            </a:r>
            <a:r>
              <a:rPr lang="en-US" dirty="0"/>
              <a:t> dan </a:t>
            </a:r>
            <a:r>
              <a:rPr lang="en-US" dirty="0" err="1"/>
              <a:t>hubungannya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pertumbuhan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wawasan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kebijakan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pengaruh</a:t>
            </a:r>
            <a:r>
              <a:rPr lang="en-US" dirty="0"/>
              <a:t> </a:t>
            </a:r>
            <a:r>
              <a:rPr lang="en-US" dirty="0" err="1"/>
              <a:t>pertumbuhan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 dan </a:t>
            </a:r>
            <a:r>
              <a:rPr lang="en-US" dirty="0" err="1"/>
              <a:t>krisis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inflasi</a:t>
            </a:r>
            <a:r>
              <a:rPr lang="en-US" dirty="0"/>
              <a:t>.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673805" y="540819"/>
            <a:ext cx="4977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47" y="603060"/>
            <a:ext cx="3200416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Studi Kasus</a:t>
            </a:r>
            <a:endParaRPr dirty="0"/>
          </a:p>
        </p:txBody>
      </p:sp>
      <p:cxnSp>
        <p:nvCxnSpPr>
          <p:cNvPr id="187" name="Google Shape;187;p40"/>
          <p:cNvCxnSpPr>
            <a:cxnSpLocks/>
          </p:cNvCxnSpPr>
          <p:nvPr/>
        </p:nvCxnSpPr>
        <p:spPr>
          <a:xfrm>
            <a:off x="1048447" y="1226124"/>
            <a:ext cx="320041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274;p49">
            <a:extLst>
              <a:ext uri="{FF2B5EF4-FFF2-40B4-BE49-F238E27FC236}">
                <a16:creationId xmlns:a16="http://schemas.microsoft.com/office/drawing/2014/main" id="{063B133A-BF8E-B78A-AF4C-4F2F6AD8B2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8457" y="1408506"/>
            <a:ext cx="7707086" cy="2850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Pada Dataset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terdapat</a:t>
            </a:r>
            <a:r>
              <a:rPr lang="en-US" sz="1200" dirty="0"/>
              <a:t> 7 </a:t>
            </a:r>
            <a:r>
              <a:rPr lang="en-US" sz="1200" dirty="0" err="1"/>
              <a:t>variabel</a:t>
            </a:r>
            <a:endParaRPr lang="en-US" sz="1200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FF00"/>
                </a:solidFill>
              </a:rPr>
              <a:t>Inflasi</a:t>
            </a:r>
            <a:r>
              <a:rPr lang="en-US" sz="1200" dirty="0"/>
              <a:t> : Tingkat </a:t>
            </a:r>
            <a:r>
              <a:rPr lang="en-US" sz="1200" dirty="0" err="1"/>
              <a:t>inflasi</a:t>
            </a:r>
            <a:r>
              <a:rPr lang="en-US" sz="1200" dirty="0"/>
              <a:t> </a:t>
            </a:r>
            <a:r>
              <a:rPr lang="en-US" sz="1200" dirty="0" err="1"/>
              <a:t>tahunan</a:t>
            </a:r>
            <a:r>
              <a:rPr lang="en-US" sz="1200" dirty="0"/>
              <a:t> yang </a:t>
            </a:r>
            <a:r>
              <a:rPr lang="en-US" sz="1200" dirty="0" err="1"/>
              <a:t>diukur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b="1" dirty="0" err="1"/>
              <a:t>persentase</a:t>
            </a:r>
            <a:r>
              <a:rPr lang="en-US" sz="1200" b="1" dirty="0"/>
              <a:t> (%). </a:t>
            </a:r>
            <a:r>
              <a:rPr lang="en-US" sz="1200" dirty="0" err="1"/>
              <a:t>Inflasi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kenaikan</a:t>
            </a:r>
            <a:r>
              <a:rPr lang="en-US" sz="1200" dirty="0"/>
              <a:t> </a:t>
            </a:r>
            <a:r>
              <a:rPr lang="en-US" sz="1200" dirty="0" err="1"/>
              <a:t>harga</a:t>
            </a:r>
            <a:r>
              <a:rPr lang="en-US" sz="1200" dirty="0"/>
              <a:t> </a:t>
            </a:r>
            <a:r>
              <a:rPr lang="en-US" sz="1200" dirty="0" err="1"/>
              <a:t>barang</a:t>
            </a:r>
            <a:r>
              <a:rPr lang="en-US" sz="1200" dirty="0"/>
              <a:t> dan </a:t>
            </a:r>
            <a:r>
              <a:rPr lang="en-US" sz="1200" dirty="0" err="1"/>
              <a:t>jasa</a:t>
            </a:r>
            <a:r>
              <a:rPr lang="en-US" sz="1200" dirty="0"/>
              <a:t> </a:t>
            </a:r>
            <a:r>
              <a:rPr lang="en-US" sz="1200" dirty="0" err="1"/>
              <a:t>secara</a:t>
            </a:r>
            <a:r>
              <a:rPr lang="en-US" sz="1200" dirty="0"/>
              <a:t> </a:t>
            </a:r>
            <a:r>
              <a:rPr lang="en-US" sz="1200" dirty="0" err="1"/>
              <a:t>umum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suatu</a:t>
            </a:r>
            <a:r>
              <a:rPr lang="en-US" sz="1200" dirty="0"/>
              <a:t> </a:t>
            </a:r>
            <a:r>
              <a:rPr lang="en-US" sz="1200" dirty="0" err="1"/>
              <a:t>ekonomi</a:t>
            </a:r>
            <a:r>
              <a:rPr lang="en-US" sz="1200" dirty="0"/>
              <a:t>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FF00"/>
                </a:solidFill>
              </a:rPr>
              <a:t>Pertumbuhan</a:t>
            </a:r>
            <a:r>
              <a:rPr lang="en-US" sz="1200" b="1" dirty="0">
                <a:solidFill>
                  <a:srgbClr val="FFFF00"/>
                </a:solidFill>
              </a:rPr>
              <a:t> Ekonomi </a:t>
            </a:r>
            <a:r>
              <a:rPr lang="en-US" sz="1200" dirty="0"/>
              <a:t>: Tingkat </a:t>
            </a:r>
            <a:r>
              <a:rPr lang="en-US" sz="1200" dirty="0" err="1"/>
              <a:t>pertumbuhan</a:t>
            </a:r>
            <a:r>
              <a:rPr lang="en-US" sz="1200" dirty="0"/>
              <a:t> </a:t>
            </a:r>
            <a:r>
              <a:rPr lang="en-US" sz="1200" dirty="0" err="1"/>
              <a:t>ekonomi</a:t>
            </a:r>
            <a:r>
              <a:rPr lang="en-US" sz="1200" dirty="0"/>
              <a:t> </a:t>
            </a:r>
            <a:r>
              <a:rPr lang="en-US" sz="1200" dirty="0" err="1"/>
              <a:t>tahunan</a:t>
            </a:r>
            <a:r>
              <a:rPr lang="en-US" sz="1200" dirty="0"/>
              <a:t> yang juga </a:t>
            </a:r>
            <a:r>
              <a:rPr lang="en-US" sz="1200" dirty="0" err="1"/>
              <a:t>diukur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b="1" dirty="0" err="1"/>
              <a:t>persentase</a:t>
            </a:r>
            <a:r>
              <a:rPr lang="en-US" sz="1200" b="1" dirty="0"/>
              <a:t> (%).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mengukur</a:t>
            </a:r>
            <a:r>
              <a:rPr lang="en-US" sz="1200" dirty="0"/>
              <a:t> </a:t>
            </a:r>
            <a:r>
              <a:rPr lang="en-US" sz="1200" dirty="0" err="1"/>
              <a:t>perubahan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output </a:t>
            </a:r>
            <a:r>
              <a:rPr lang="en-US" sz="1200" dirty="0" err="1"/>
              <a:t>ekonomi</a:t>
            </a:r>
            <a:r>
              <a:rPr lang="en-US" sz="1200" dirty="0"/>
              <a:t> (PDB)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satu</a:t>
            </a:r>
            <a:r>
              <a:rPr lang="en-US" sz="1200" dirty="0"/>
              <a:t> </a:t>
            </a:r>
            <a:r>
              <a:rPr lang="en-US" sz="1200" dirty="0" err="1"/>
              <a:t>tahun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tahun</a:t>
            </a:r>
            <a:r>
              <a:rPr lang="en-US" sz="1200" dirty="0"/>
              <a:t> </a:t>
            </a:r>
            <a:r>
              <a:rPr lang="en-US" sz="1200" dirty="0" err="1"/>
              <a:t>berikutnya</a:t>
            </a:r>
            <a:r>
              <a:rPr lang="en-US" sz="1200" dirty="0"/>
              <a:t>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FF00"/>
                </a:solidFill>
              </a:rPr>
              <a:t>Jumlah</a:t>
            </a:r>
            <a:r>
              <a:rPr lang="en-US" sz="1200" b="1" dirty="0">
                <a:solidFill>
                  <a:srgbClr val="FFFF00"/>
                </a:solidFill>
              </a:rPr>
              <a:t> Uang </a:t>
            </a:r>
            <a:r>
              <a:rPr lang="en-US" sz="1200" b="1" dirty="0" err="1">
                <a:solidFill>
                  <a:srgbClr val="FFFF00"/>
                </a:solidFill>
              </a:rPr>
              <a:t>Beredar</a:t>
            </a:r>
            <a:r>
              <a:rPr lang="en-US" sz="1200" b="1" dirty="0">
                <a:solidFill>
                  <a:srgbClr val="FFFF00"/>
                </a:solidFill>
              </a:rPr>
              <a:t>/M2 </a:t>
            </a:r>
            <a:r>
              <a:rPr lang="en-US" sz="1200" dirty="0"/>
              <a:t>: </a:t>
            </a:r>
            <a:r>
              <a:rPr lang="en-US" sz="1200" dirty="0" err="1"/>
              <a:t>Ukuran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uang yang </a:t>
            </a:r>
            <a:r>
              <a:rPr lang="en-US" sz="1200" dirty="0" err="1"/>
              <a:t>beredar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suatu</a:t>
            </a:r>
            <a:r>
              <a:rPr lang="en-US" sz="1200" dirty="0"/>
              <a:t> </a:t>
            </a:r>
            <a:r>
              <a:rPr lang="en-US" sz="1200" dirty="0" err="1"/>
              <a:t>ekonomi</a:t>
            </a:r>
            <a:r>
              <a:rPr lang="en-US" sz="1200" dirty="0"/>
              <a:t>, </a:t>
            </a:r>
            <a:r>
              <a:rPr lang="en-US" sz="1200" dirty="0" err="1"/>
              <a:t>diukur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satuan</a:t>
            </a:r>
            <a:r>
              <a:rPr lang="en-US" sz="1200" dirty="0"/>
              <a:t> (</a:t>
            </a:r>
            <a:r>
              <a:rPr lang="en-US" sz="1200" b="1" dirty="0" err="1"/>
              <a:t>milyar</a:t>
            </a:r>
            <a:r>
              <a:rPr lang="en-US" sz="1200" b="1" dirty="0"/>
              <a:t> rupiah)</a:t>
            </a:r>
            <a:r>
              <a:rPr lang="en-US" sz="1200" dirty="0"/>
              <a:t>. M2 </a:t>
            </a:r>
            <a:r>
              <a:rPr lang="en-US" sz="1200" dirty="0" err="1"/>
              <a:t>adalah</a:t>
            </a:r>
            <a:r>
              <a:rPr lang="en-US" sz="1200" dirty="0"/>
              <a:t> salah </a:t>
            </a:r>
            <a:r>
              <a:rPr lang="en-US" sz="1200" dirty="0" err="1"/>
              <a:t>satu</a:t>
            </a:r>
            <a:r>
              <a:rPr lang="en-US" sz="1200" dirty="0"/>
              <a:t> </a:t>
            </a:r>
            <a:r>
              <a:rPr lang="en-US" sz="1200" dirty="0" err="1"/>
              <a:t>indikator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uang </a:t>
            </a:r>
            <a:r>
              <a:rPr lang="en-US" sz="1200" dirty="0" err="1"/>
              <a:t>beredar</a:t>
            </a:r>
            <a:r>
              <a:rPr lang="en-US" sz="1200" dirty="0"/>
              <a:t> yang </a:t>
            </a:r>
            <a:r>
              <a:rPr lang="en-US" sz="1200" dirty="0" err="1"/>
              <a:t>mencakup</a:t>
            </a:r>
            <a:r>
              <a:rPr lang="en-US" sz="1200" dirty="0"/>
              <a:t> uang </a:t>
            </a:r>
            <a:r>
              <a:rPr lang="en-US" sz="1200" dirty="0" err="1"/>
              <a:t>tunai</a:t>
            </a:r>
            <a:r>
              <a:rPr lang="en-US" sz="1200" dirty="0"/>
              <a:t>, </a:t>
            </a:r>
            <a:r>
              <a:rPr lang="en-US" sz="1200" dirty="0" err="1"/>
              <a:t>deposito</a:t>
            </a:r>
            <a:r>
              <a:rPr lang="en-US" sz="1200" dirty="0"/>
              <a:t>, dan </a:t>
            </a:r>
            <a:r>
              <a:rPr lang="en-US" sz="1200" dirty="0" err="1"/>
              <a:t>bentuk</a:t>
            </a:r>
            <a:r>
              <a:rPr lang="en-US" sz="1200" dirty="0"/>
              <a:t>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likuid</a:t>
            </a:r>
            <a:r>
              <a:rPr lang="en-US" sz="1200" dirty="0"/>
              <a:t> </a:t>
            </a:r>
            <a:r>
              <a:rPr lang="en-US" sz="1200" dirty="0" err="1"/>
              <a:t>lainnya</a:t>
            </a:r>
            <a:r>
              <a:rPr lang="en-US" sz="12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FF00"/>
                </a:solidFill>
              </a:rPr>
              <a:t>Ekspor</a:t>
            </a:r>
            <a:r>
              <a:rPr lang="en-US" sz="1200" dirty="0"/>
              <a:t> : Nilai total </a:t>
            </a:r>
            <a:r>
              <a:rPr lang="en-US" sz="1200" dirty="0" err="1"/>
              <a:t>barang</a:t>
            </a:r>
            <a:r>
              <a:rPr lang="en-US" sz="1200" dirty="0"/>
              <a:t> dan </a:t>
            </a:r>
            <a:r>
              <a:rPr lang="en-US" sz="1200" dirty="0" err="1"/>
              <a:t>jasa</a:t>
            </a:r>
            <a:r>
              <a:rPr lang="en-US" sz="1200" dirty="0"/>
              <a:t> yang </a:t>
            </a:r>
            <a:r>
              <a:rPr lang="en-US" sz="1200" dirty="0" err="1"/>
              <a:t>diekspor</a:t>
            </a:r>
            <a:r>
              <a:rPr lang="en-US" sz="1200" dirty="0"/>
              <a:t> oleh negara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satu</a:t>
            </a:r>
            <a:r>
              <a:rPr lang="en-US" sz="1200" dirty="0"/>
              <a:t> </a:t>
            </a:r>
            <a:r>
              <a:rPr lang="en-US" sz="1200" dirty="0" err="1"/>
              <a:t>tahun</a:t>
            </a:r>
            <a:r>
              <a:rPr lang="en-US" sz="1200" dirty="0"/>
              <a:t>, </a:t>
            </a:r>
            <a:r>
              <a:rPr lang="en-US" sz="1200" dirty="0" err="1"/>
              <a:t>diukur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satuan</a:t>
            </a:r>
            <a:r>
              <a:rPr lang="en-US" sz="1200" dirty="0"/>
              <a:t> (</a:t>
            </a:r>
            <a:r>
              <a:rPr lang="en-US" sz="1200" b="1" i="0" dirty="0">
                <a:effectLst/>
                <a:latin typeface="Montserrat" panose="00000500000000000000" pitchFamily="2" charset="0"/>
              </a:rPr>
              <a:t>Juta US$</a:t>
            </a:r>
            <a:r>
              <a:rPr lang="en-US" sz="1200" dirty="0">
                <a:latin typeface="Montserrat" panose="00000500000000000000" pitchFamily="2" charset="0"/>
              </a:rPr>
              <a:t>). </a:t>
            </a:r>
            <a:r>
              <a:rPr lang="en-US" sz="1200" dirty="0" err="1"/>
              <a:t>Ekspor</a:t>
            </a:r>
            <a:r>
              <a:rPr lang="en-US" sz="1200" dirty="0"/>
              <a:t> </a:t>
            </a:r>
            <a:r>
              <a:rPr lang="en-US" sz="1200" dirty="0" err="1"/>
              <a:t>merupakan</a:t>
            </a:r>
            <a:r>
              <a:rPr lang="en-US" sz="1200" dirty="0"/>
              <a:t> salah </a:t>
            </a:r>
            <a:r>
              <a:rPr lang="en-US" sz="1200" dirty="0" err="1"/>
              <a:t>satu</a:t>
            </a:r>
            <a:r>
              <a:rPr lang="en-US" sz="1200" dirty="0"/>
              <a:t> </a:t>
            </a:r>
            <a:r>
              <a:rPr lang="en-US" sz="1200" dirty="0" err="1"/>
              <a:t>komponen</a:t>
            </a:r>
            <a:r>
              <a:rPr lang="en-US" sz="1200" dirty="0"/>
              <a:t> </a:t>
            </a:r>
            <a:r>
              <a:rPr lang="en-US" sz="1200" dirty="0" err="1"/>
              <a:t>penting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perdagangan</a:t>
            </a:r>
            <a:r>
              <a:rPr lang="en-US" sz="1200" dirty="0"/>
              <a:t> </a:t>
            </a:r>
            <a:r>
              <a:rPr lang="en-US" sz="1200" dirty="0" err="1"/>
              <a:t>internasional</a:t>
            </a:r>
            <a:r>
              <a:rPr lang="en-US" sz="1200" dirty="0"/>
              <a:t> dan </a:t>
            </a:r>
            <a:r>
              <a:rPr lang="en-US" sz="1200" dirty="0" err="1"/>
              <a:t>berpengaruh</a:t>
            </a:r>
            <a:r>
              <a:rPr lang="en-US" sz="1200" dirty="0"/>
              <a:t> pada </a:t>
            </a:r>
            <a:r>
              <a:rPr lang="en-US" sz="1200" dirty="0" err="1"/>
              <a:t>pertumbuhan</a:t>
            </a:r>
            <a:r>
              <a:rPr lang="en-US" sz="1200" dirty="0"/>
              <a:t> </a:t>
            </a:r>
            <a:r>
              <a:rPr lang="en-US" sz="1200" dirty="0" err="1"/>
              <a:t>ekonomi</a:t>
            </a:r>
            <a:r>
              <a:rPr lang="en-US" sz="1200" dirty="0"/>
              <a:t>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FF00"/>
                </a:solidFill>
              </a:rPr>
              <a:t>Impor</a:t>
            </a:r>
            <a:r>
              <a:rPr lang="en-US" sz="1200" dirty="0"/>
              <a:t> : Nilai total </a:t>
            </a:r>
            <a:r>
              <a:rPr lang="en-US" sz="1200" dirty="0" err="1"/>
              <a:t>barang</a:t>
            </a:r>
            <a:r>
              <a:rPr lang="en-US" sz="1200" dirty="0"/>
              <a:t> dan </a:t>
            </a:r>
            <a:r>
              <a:rPr lang="en-US" sz="1200" dirty="0" err="1"/>
              <a:t>jasa</a:t>
            </a:r>
            <a:r>
              <a:rPr lang="en-US" sz="1200" dirty="0"/>
              <a:t> yang </a:t>
            </a:r>
            <a:r>
              <a:rPr lang="en-US" sz="1200" dirty="0" err="1"/>
              <a:t>diimpor</a:t>
            </a:r>
            <a:r>
              <a:rPr lang="en-US" sz="1200" dirty="0"/>
              <a:t> oleh negara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satu</a:t>
            </a:r>
            <a:r>
              <a:rPr lang="en-US" sz="1200" dirty="0"/>
              <a:t> </a:t>
            </a:r>
            <a:r>
              <a:rPr lang="en-US" sz="1200" dirty="0" err="1"/>
              <a:t>tahun</a:t>
            </a:r>
            <a:r>
              <a:rPr lang="en-US" sz="1200" dirty="0"/>
              <a:t>, </a:t>
            </a:r>
            <a:r>
              <a:rPr lang="en-US" sz="1200" dirty="0" err="1"/>
              <a:t>diukur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satuan</a:t>
            </a:r>
            <a:r>
              <a:rPr lang="en-US" sz="1200" dirty="0"/>
              <a:t> (</a:t>
            </a:r>
            <a:r>
              <a:rPr lang="en-US" sz="1200" b="1" dirty="0"/>
              <a:t>Juta US$</a:t>
            </a:r>
            <a:r>
              <a:rPr lang="en-US" sz="1200" dirty="0"/>
              <a:t>)</a:t>
            </a:r>
            <a:r>
              <a:rPr lang="en-US" sz="1200" b="1" dirty="0"/>
              <a:t> </a:t>
            </a:r>
            <a:r>
              <a:rPr lang="en-US" sz="1200" dirty="0" err="1"/>
              <a:t>Impor</a:t>
            </a:r>
            <a:r>
              <a:rPr lang="en-US" sz="1200" dirty="0"/>
              <a:t> </a:t>
            </a:r>
            <a:r>
              <a:rPr lang="en-US" sz="1200" dirty="0" err="1"/>
              <a:t>mempengaruhi</a:t>
            </a:r>
            <a:r>
              <a:rPr lang="en-US" sz="1200" dirty="0"/>
              <a:t> </a:t>
            </a:r>
            <a:r>
              <a:rPr lang="en-US" sz="1200" dirty="0" err="1"/>
              <a:t>keseimbangan</a:t>
            </a:r>
            <a:r>
              <a:rPr lang="en-US" sz="1200" dirty="0"/>
              <a:t> </a:t>
            </a:r>
            <a:r>
              <a:rPr lang="en-US" sz="1200" dirty="0" err="1"/>
              <a:t>perdagangan</a:t>
            </a:r>
            <a:r>
              <a:rPr lang="en-US" sz="1200" dirty="0"/>
              <a:t> negara.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>
          <a:extLst>
            <a:ext uri="{FF2B5EF4-FFF2-40B4-BE49-F238E27FC236}">
              <a16:creationId xmlns:a16="http://schemas.microsoft.com/office/drawing/2014/main" id="{C909E13E-2AC8-859C-B89B-BAEB7EFBB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8;p40">
            <a:extLst>
              <a:ext uri="{FF2B5EF4-FFF2-40B4-BE49-F238E27FC236}">
                <a16:creationId xmlns:a16="http://schemas.microsoft.com/office/drawing/2014/main" id="{E946FCA0-13A5-EB26-0E6F-D26DCB0F85FA}"/>
              </a:ext>
            </a:extLst>
          </p:cNvPr>
          <p:cNvSpPr txBox="1">
            <a:spLocks/>
          </p:cNvSpPr>
          <p:nvPr/>
        </p:nvSpPr>
        <p:spPr>
          <a:xfrm>
            <a:off x="349946" y="81481"/>
            <a:ext cx="3256853" cy="712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 err="1">
                <a:solidFill>
                  <a:schemeClr val="accent1"/>
                </a:solidFill>
                <a:latin typeface="Montserrat ExtraBold" panose="00000900000000000000" pitchFamily="2" charset="0"/>
              </a:rPr>
              <a:t>Metodologi</a:t>
            </a:r>
            <a:endParaRPr lang="en-US" sz="2800" dirty="0">
              <a:solidFill>
                <a:schemeClr val="accent1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3" name="Google Shape;172;p39">
            <a:extLst>
              <a:ext uri="{FF2B5EF4-FFF2-40B4-BE49-F238E27FC236}">
                <a16:creationId xmlns:a16="http://schemas.microsoft.com/office/drawing/2014/main" id="{9D46DEF5-EE47-7DAA-27C8-89153832A598}"/>
              </a:ext>
            </a:extLst>
          </p:cNvPr>
          <p:cNvCxnSpPr/>
          <p:nvPr/>
        </p:nvCxnSpPr>
        <p:spPr>
          <a:xfrm>
            <a:off x="843799" y="73026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AD170A8-E429-9269-9182-707EBC794E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59"/>
          <a:stretch/>
        </p:blipFill>
        <p:spPr>
          <a:xfrm>
            <a:off x="843799" y="1309960"/>
            <a:ext cx="7633308" cy="277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55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192371"/>
            <a:ext cx="3159112" cy="645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Studi Kasus</a:t>
            </a:r>
            <a:endParaRPr sz="28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938500" y="72525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610981C-D111-718A-C7DB-EEA2533BF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4" y="1450946"/>
            <a:ext cx="5582429" cy="152421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D228A6-BBCC-D4DE-FDAB-434F6CB137A1}"/>
              </a:ext>
            </a:extLst>
          </p:cNvPr>
          <p:cNvSpPr txBox="1"/>
          <p:nvPr/>
        </p:nvSpPr>
        <p:spPr>
          <a:xfrm>
            <a:off x="938500" y="9907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Montserrat ExtraBold" panose="00000900000000000000" pitchFamily="2" charset="0"/>
              </a:rPr>
              <a:t>Read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B4FC7B-35C5-122E-D7BF-40EA53F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404" y="3127572"/>
            <a:ext cx="5631809" cy="18102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2967436" y="135591"/>
            <a:ext cx="3209123" cy="597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Studi Kasus</a:t>
            </a:r>
            <a:endParaRPr sz="2800"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234948" y="65117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EAE8533-A836-B3F7-9ABE-CE16C5AE1D47}"/>
              </a:ext>
            </a:extLst>
          </p:cNvPr>
          <p:cNvSpPr txBox="1"/>
          <p:nvPr/>
        </p:nvSpPr>
        <p:spPr>
          <a:xfrm>
            <a:off x="812800" y="858985"/>
            <a:ext cx="6906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Montserrat ExtraBold" panose="00000900000000000000" pitchFamily="2" charset="0"/>
              </a:rPr>
              <a:t>Step 1 : Uji </a:t>
            </a:r>
            <a:r>
              <a:rPr lang="en-US" dirty="0" err="1">
                <a:solidFill>
                  <a:srgbClr val="92D050"/>
                </a:solidFill>
                <a:latin typeface="Montserrat ExtraBold" panose="00000900000000000000" pitchFamily="2" charset="0"/>
              </a:rPr>
              <a:t>stasioneritas</a:t>
            </a:r>
            <a:r>
              <a:rPr lang="en-US" dirty="0">
                <a:solidFill>
                  <a:srgbClr val="92D050"/>
                </a:solidFill>
                <a:latin typeface="Montserrat ExtraBold" panose="00000900000000000000" pitchFamily="2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Montserrat ExtraBold" panose="00000900000000000000" pitchFamily="2" charset="0"/>
              </a:rPr>
              <a:t>dengan</a:t>
            </a:r>
            <a:r>
              <a:rPr lang="en-US" dirty="0">
                <a:solidFill>
                  <a:srgbClr val="92D050"/>
                </a:solidFill>
                <a:latin typeface="Montserrat ExtraBold" panose="00000900000000000000" pitchFamily="2" charset="0"/>
              </a:rPr>
              <a:t> Augmented Dickey-Fuller Test</a:t>
            </a:r>
          </a:p>
        </p:txBody>
      </p:sp>
      <p:sp>
        <p:nvSpPr>
          <p:cNvPr id="11" name="Google Shape;238;p46">
            <a:extLst>
              <a:ext uri="{FF2B5EF4-FFF2-40B4-BE49-F238E27FC236}">
                <a16:creationId xmlns:a16="http://schemas.microsoft.com/office/drawing/2014/main" id="{5A948628-2F2F-344D-DCFC-1F4D56FA3454}"/>
              </a:ext>
            </a:extLst>
          </p:cNvPr>
          <p:cNvSpPr txBox="1">
            <a:spLocks/>
          </p:cNvSpPr>
          <p:nvPr/>
        </p:nvSpPr>
        <p:spPr>
          <a:xfrm>
            <a:off x="6725409" y="1645537"/>
            <a:ext cx="2274212" cy="228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-US" sz="1100" dirty="0" err="1"/>
              <a:t>Berdasarkan</a:t>
            </a:r>
            <a:r>
              <a:rPr lang="en-US" sz="1100" dirty="0"/>
              <a:t> </a:t>
            </a:r>
            <a:r>
              <a:rPr lang="en-US" sz="1100" dirty="0" err="1"/>
              <a:t>hasil</a:t>
            </a:r>
            <a:r>
              <a:rPr lang="en-US" sz="1100" dirty="0"/>
              <a:t> uji ADF, </a:t>
            </a:r>
            <a:r>
              <a:rPr lang="en-US" sz="1100" dirty="0" err="1"/>
              <a:t>dapat</a:t>
            </a:r>
            <a:r>
              <a:rPr lang="en-US" sz="1100" dirty="0"/>
              <a:t> </a:t>
            </a:r>
            <a:r>
              <a:rPr lang="en-US" sz="1100" dirty="0" err="1"/>
              <a:t>disimpulkan</a:t>
            </a:r>
            <a:r>
              <a:rPr lang="en-US" sz="1100" dirty="0"/>
              <a:t> </a:t>
            </a:r>
            <a:r>
              <a:rPr lang="en-US" sz="1100" dirty="0" err="1"/>
              <a:t>bahwa</a:t>
            </a:r>
            <a:r>
              <a:rPr lang="en-US" sz="1100" dirty="0"/>
              <a:t> </a:t>
            </a:r>
            <a:r>
              <a:rPr lang="en-US" sz="1100" dirty="0" err="1"/>
              <a:t>variabel</a:t>
            </a:r>
            <a:r>
              <a:rPr lang="en-US" sz="1100" dirty="0"/>
              <a:t> </a:t>
            </a:r>
            <a:r>
              <a:rPr lang="en-US" sz="1100" b="1" dirty="0" err="1"/>
              <a:t>Inflasi</a:t>
            </a:r>
            <a:r>
              <a:rPr lang="en-US" sz="1100" b="1" dirty="0"/>
              <a:t> </a:t>
            </a:r>
            <a:r>
              <a:rPr lang="en-US" sz="1100" dirty="0"/>
              <a:t>dan</a:t>
            </a:r>
            <a:r>
              <a:rPr lang="en-US" sz="1100" b="1" dirty="0"/>
              <a:t> </a:t>
            </a:r>
            <a:r>
              <a:rPr lang="en-US" sz="1100" b="1" dirty="0" err="1"/>
              <a:t>Pertumbuhan</a:t>
            </a:r>
            <a:r>
              <a:rPr lang="en-US" sz="1100" b="1" dirty="0"/>
              <a:t> Ekonomi </a:t>
            </a:r>
            <a:r>
              <a:rPr lang="en-US" sz="1100" dirty="0" err="1"/>
              <a:t>sudah</a:t>
            </a:r>
            <a:r>
              <a:rPr lang="en-US" sz="1100" dirty="0"/>
              <a:t> </a:t>
            </a:r>
            <a:r>
              <a:rPr lang="en-US" sz="1100" dirty="0" err="1"/>
              <a:t>stasioner</a:t>
            </a:r>
            <a:r>
              <a:rPr lang="en-US" sz="1100" dirty="0"/>
              <a:t>, </a:t>
            </a:r>
            <a:r>
              <a:rPr lang="en-US" sz="1100" dirty="0" err="1"/>
              <a:t>karena</a:t>
            </a:r>
            <a:r>
              <a:rPr lang="en-US" sz="1100" dirty="0"/>
              <a:t> p-value masing-masing </a:t>
            </a:r>
            <a:r>
              <a:rPr lang="en-US" sz="1100" dirty="0" err="1"/>
              <a:t>kurang</a:t>
            </a:r>
            <a:r>
              <a:rPr lang="en-US" sz="1100" dirty="0"/>
              <a:t> </a:t>
            </a:r>
            <a:r>
              <a:rPr lang="en-US" sz="1100" dirty="0" err="1"/>
              <a:t>dari</a:t>
            </a:r>
            <a:r>
              <a:rPr lang="en-US" sz="1100" dirty="0"/>
              <a:t> 0.05. </a:t>
            </a:r>
            <a:r>
              <a:rPr lang="en-US" sz="1100" dirty="0" err="1"/>
              <a:t>Sementara</a:t>
            </a:r>
            <a:r>
              <a:rPr lang="en-US" sz="1100" dirty="0"/>
              <a:t> </a:t>
            </a:r>
            <a:r>
              <a:rPr lang="en-US" sz="1100" dirty="0" err="1"/>
              <a:t>itu</a:t>
            </a:r>
            <a:r>
              <a:rPr lang="en-US" sz="1100" dirty="0"/>
              <a:t>, </a:t>
            </a:r>
            <a:r>
              <a:rPr lang="en-US" sz="1100" dirty="0" err="1"/>
              <a:t>variabel</a:t>
            </a:r>
            <a:r>
              <a:rPr lang="en-US" sz="1100" dirty="0"/>
              <a:t> </a:t>
            </a:r>
            <a:r>
              <a:rPr lang="en-US" sz="1100" b="1" dirty="0" err="1"/>
              <a:t>Jumlah</a:t>
            </a:r>
            <a:r>
              <a:rPr lang="en-US" sz="1100" b="1" dirty="0"/>
              <a:t> Uang </a:t>
            </a:r>
            <a:r>
              <a:rPr lang="en-US" sz="1100" b="1" dirty="0" err="1"/>
              <a:t>Beredar</a:t>
            </a:r>
            <a:r>
              <a:rPr lang="en-US" sz="1100" b="1" dirty="0"/>
              <a:t>/M2</a:t>
            </a:r>
            <a:r>
              <a:rPr lang="en-US" sz="1100" dirty="0"/>
              <a:t>, </a:t>
            </a:r>
            <a:r>
              <a:rPr lang="en-US" sz="1100" b="1" dirty="0" err="1"/>
              <a:t>Ekspor</a:t>
            </a:r>
            <a:r>
              <a:rPr lang="en-US" sz="1100" dirty="0"/>
              <a:t>, dan </a:t>
            </a:r>
            <a:r>
              <a:rPr lang="en-US" sz="1100" b="1" dirty="0" err="1"/>
              <a:t>Impor</a:t>
            </a:r>
            <a:r>
              <a:rPr lang="en-US" sz="1100" dirty="0"/>
              <a:t> </a:t>
            </a:r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stasioner</a:t>
            </a:r>
            <a:r>
              <a:rPr lang="en-US" sz="1100" dirty="0"/>
              <a:t>, </a:t>
            </a:r>
            <a:r>
              <a:rPr lang="en-US" sz="1100" dirty="0" err="1"/>
              <a:t>karena</a:t>
            </a:r>
            <a:r>
              <a:rPr lang="en-US" sz="1100" dirty="0"/>
              <a:t> p-value-</a:t>
            </a:r>
            <a:r>
              <a:rPr lang="en-US" sz="1100" dirty="0" err="1"/>
              <a:t>nya</a:t>
            </a:r>
            <a:r>
              <a:rPr lang="en-US" sz="1100" dirty="0"/>
              <a:t> </a:t>
            </a:r>
            <a:r>
              <a:rPr lang="en-US" sz="1100" dirty="0" err="1"/>
              <a:t>lebih</a:t>
            </a:r>
            <a:r>
              <a:rPr lang="en-US" sz="1100" dirty="0"/>
              <a:t> </a:t>
            </a:r>
            <a:r>
              <a:rPr lang="en-US" sz="1100" dirty="0" err="1"/>
              <a:t>besar</a:t>
            </a:r>
            <a:r>
              <a:rPr lang="en-US" sz="1100" dirty="0"/>
              <a:t> </a:t>
            </a:r>
            <a:r>
              <a:rPr lang="en-US" sz="1100" dirty="0" err="1"/>
              <a:t>dari</a:t>
            </a:r>
            <a:r>
              <a:rPr lang="en-US" sz="1100" dirty="0"/>
              <a:t> 0.05.</a:t>
            </a:r>
            <a:endParaRPr lang="en-US" sz="1100" b="1" dirty="0">
              <a:solidFill>
                <a:schemeClr val="accent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77EBAA-EA75-A696-C1B9-61FB0942A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58" y="1284883"/>
            <a:ext cx="3861671" cy="29834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965ED3-C1AD-880D-382C-6159D8990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042" y="1361878"/>
            <a:ext cx="2274212" cy="28390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>
          <a:extLst>
            <a:ext uri="{FF2B5EF4-FFF2-40B4-BE49-F238E27FC236}">
              <a16:creationId xmlns:a16="http://schemas.microsoft.com/office/drawing/2014/main" id="{F54ED9CA-1A4D-3F03-ED46-5E648F598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8;p40">
            <a:extLst>
              <a:ext uri="{FF2B5EF4-FFF2-40B4-BE49-F238E27FC236}">
                <a16:creationId xmlns:a16="http://schemas.microsoft.com/office/drawing/2014/main" id="{E8706B09-76CE-5212-544B-1F2903F5DC61}"/>
              </a:ext>
            </a:extLst>
          </p:cNvPr>
          <p:cNvSpPr txBox="1">
            <a:spLocks/>
          </p:cNvSpPr>
          <p:nvPr/>
        </p:nvSpPr>
        <p:spPr>
          <a:xfrm>
            <a:off x="349946" y="81481"/>
            <a:ext cx="3256853" cy="712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 err="1">
                <a:solidFill>
                  <a:schemeClr val="accent1"/>
                </a:solidFill>
                <a:latin typeface="Montserrat ExtraBold" panose="00000900000000000000" pitchFamily="2" charset="0"/>
              </a:rPr>
              <a:t>Studi</a:t>
            </a:r>
            <a:r>
              <a:rPr lang="en-US" sz="28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Montserrat ExtraBold" panose="00000900000000000000" pitchFamily="2" charset="0"/>
              </a:rPr>
              <a:t>Kasus</a:t>
            </a:r>
            <a:endParaRPr lang="en-US" sz="2800" dirty="0">
              <a:solidFill>
                <a:schemeClr val="accent1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3" name="Google Shape;172;p39">
            <a:extLst>
              <a:ext uri="{FF2B5EF4-FFF2-40B4-BE49-F238E27FC236}">
                <a16:creationId xmlns:a16="http://schemas.microsoft.com/office/drawing/2014/main" id="{C4860C63-6757-229E-8337-72E534FC1C4E}"/>
              </a:ext>
            </a:extLst>
          </p:cNvPr>
          <p:cNvCxnSpPr/>
          <p:nvPr/>
        </p:nvCxnSpPr>
        <p:spPr>
          <a:xfrm>
            <a:off x="843799" y="73026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B91D40-BFF4-B439-4EBF-57E890BF4429}"/>
              </a:ext>
            </a:extLst>
          </p:cNvPr>
          <p:cNvSpPr txBox="1"/>
          <p:nvPr/>
        </p:nvSpPr>
        <p:spPr>
          <a:xfrm>
            <a:off x="750924" y="855414"/>
            <a:ext cx="6928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Montserrat ExtraBold" panose="00000900000000000000" pitchFamily="2" charset="0"/>
              </a:rPr>
              <a:t>#Step 2: </a:t>
            </a:r>
            <a:r>
              <a:rPr lang="en-US" dirty="0" err="1">
                <a:solidFill>
                  <a:srgbClr val="92D050"/>
                </a:solidFill>
                <a:latin typeface="Montserrat ExtraBold" panose="00000900000000000000" pitchFamily="2" charset="0"/>
              </a:rPr>
              <a:t>Regresi</a:t>
            </a:r>
            <a:r>
              <a:rPr lang="en-US" dirty="0">
                <a:solidFill>
                  <a:srgbClr val="92D050"/>
                </a:solidFill>
                <a:latin typeface="Montserrat ExtraBold" panose="00000900000000000000" pitchFamily="2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Montserrat ExtraBold" panose="00000900000000000000" pitchFamily="2" charset="0"/>
              </a:rPr>
              <a:t>jangka</a:t>
            </a:r>
            <a:r>
              <a:rPr lang="en-US" dirty="0">
                <a:solidFill>
                  <a:srgbClr val="92D050"/>
                </a:solidFill>
                <a:latin typeface="Montserrat ExtraBold" panose="00000900000000000000" pitchFamily="2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Montserrat ExtraBold" panose="00000900000000000000" pitchFamily="2" charset="0"/>
              </a:rPr>
              <a:t>panjang</a:t>
            </a:r>
            <a:r>
              <a:rPr lang="en-US" dirty="0">
                <a:solidFill>
                  <a:srgbClr val="92D050"/>
                </a:solidFill>
                <a:latin typeface="Montserrat ExtraBold" panose="00000900000000000000" pitchFamily="2" charset="0"/>
              </a:rPr>
              <a:t> dan </a:t>
            </a:r>
            <a:r>
              <a:rPr lang="en-US" dirty="0" err="1">
                <a:solidFill>
                  <a:srgbClr val="92D050"/>
                </a:solidFill>
                <a:latin typeface="Montserrat ExtraBold" panose="00000900000000000000" pitchFamily="2" charset="0"/>
              </a:rPr>
              <a:t>simpan</a:t>
            </a:r>
            <a:r>
              <a:rPr lang="en-US" dirty="0">
                <a:solidFill>
                  <a:srgbClr val="92D050"/>
                </a:solidFill>
                <a:latin typeface="Montserrat ExtraBold" panose="00000900000000000000" pitchFamily="2" charset="0"/>
              </a:rPr>
              <a:t> residual </a:t>
            </a:r>
            <a:r>
              <a:rPr lang="en-US" dirty="0" err="1">
                <a:solidFill>
                  <a:srgbClr val="92D050"/>
                </a:solidFill>
                <a:latin typeface="Montserrat ExtraBold" panose="00000900000000000000" pitchFamily="2" charset="0"/>
              </a:rPr>
              <a:t>sebagai</a:t>
            </a:r>
            <a:r>
              <a:rPr lang="en-US" dirty="0">
                <a:solidFill>
                  <a:srgbClr val="92D050"/>
                </a:solidFill>
                <a:latin typeface="Montserrat ExtraBold" panose="00000900000000000000" pitchFamily="2" charset="0"/>
              </a:rPr>
              <a:t> error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F74E2-635F-5F28-4227-A14CBF28B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777" y="1288341"/>
            <a:ext cx="4884445" cy="35586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84211507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1091</Words>
  <Application>Microsoft Office PowerPoint</Application>
  <PresentationFormat>On-screen Show (16:9)</PresentationFormat>
  <Paragraphs>95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Montserrat ExtraBold</vt:lpstr>
      <vt:lpstr>Times New Roman</vt:lpstr>
      <vt:lpstr>Montserrat</vt:lpstr>
      <vt:lpstr>Arial</vt:lpstr>
      <vt:lpstr>Montserrat ExtraLight</vt:lpstr>
      <vt:lpstr>Wingdings</vt:lpstr>
      <vt:lpstr>Futuristic Background by Slidesgo</vt:lpstr>
      <vt:lpstr>Analisis Pengaruh Pertumbuhan Ekonomi terhadap Inflasi Menggunakan Error Correction Model (ECM)</vt:lpstr>
      <vt:lpstr>Latar Belakang </vt:lpstr>
      <vt:lpstr>Error Correction Model</vt:lpstr>
      <vt:lpstr>Tujuan Error Corection Model</vt:lpstr>
      <vt:lpstr>Studi Kasus</vt:lpstr>
      <vt:lpstr>PowerPoint Presentation</vt:lpstr>
      <vt:lpstr>Studi Kasus</vt:lpstr>
      <vt:lpstr>Studi Kasus</vt:lpstr>
      <vt:lpstr>PowerPoint Presentation</vt:lpstr>
      <vt:lpstr>PowerPoint Presentation</vt:lpstr>
      <vt:lpstr>Penjelasan Model Regresi Jangka Panjang</vt:lpstr>
      <vt:lpstr>Studi Kasus</vt:lpstr>
      <vt:lpstr>Penjelasan Model Regresi ECM</vt:lpstr>
      <vt:lpstr>Persamaan Model Regresi Dummy</vt:lpstr>
      <vt:lpstr>Lampiran</vt:lpstr>
      <vt:lpstr>Kesimpulan</vt:lpstr>
      <vt:lpstr>Referensi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ASUS VIVOBOOK</dc:creator>
  <cp:lastModifiedBy>Rike Anindhita</cp:lastModifiedBy>
  <cp:revision>10</cp:revision>
  <dcterms:modified xsi:type="dcterms:W3CDTF">2024-11-25T07:32:48Z</dcterms:modified>
</cp:coreProperties>
</file>